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7" r:id="rId2"/>
    <p:sldId id="258" r:id="rId3"/>
    <p:sldId id="259" r:id="rId4"/>
    <p:sldId id="260" r:id="rId5"/>
    <p:sldId id="261" r:id="rId6"/>
    <p:sldId id="262" r:id="rId7"/>
    <p:sldId id="272" r:id="rId8"/>
    <p:sldId id="264" r:id="rId9"/>
    <p:sldId id="297" r:id="rId10"/>
    <p:sldId id="298" r:id="rId11"/>
    <p:sldId id="265" r:id="rId12"/>
    <p:sldId id="266" r:id="rId13"/>
    <p:sldId id="267" r:id="rId14"/>
    <p:sldId id="268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86" r:id="rId27"/>
    <p:sldId id="287" r:id="rId28"/>
    <p:sldId id="335" r:id="rId29"/>
    <p:sldId id="336" r:id="rId30"/>
    <p:sldId id="337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57" r:id="rId40"/>
    <p:sldId id="358" r:id="rId41"/>
    <p:sldId id="359" r:id="rId42"/>
    <p:sldId id="339" r:id="rId43"/>
    <p:sldId id="340" r:id="rId44"/>
    <p:sldId id="342" r:id="rId45"/>
    <p:sldId id="341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25" r:id="rId55"/>
    <p:sldId id="343" r:id="rId56"/>
    <p:sldId id="344" r:id="rId57"/>
    <p:sldId id="345" r:id="rId58"/>
    <p:sldId id="308" r:id="rId59"/>
    <p:sldId id="309" r:id="rId60"/>
    <p:sldId id="310" r:id="rId61"/>
    <p:sldId id="326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52" r:id="rId77"/>
    <p:sldId id="353" r:id="rId78"/>
    <p:sldId id="354" r:id="rId79"/>
    <p:sldId id="355" r:id="rId80"/>
    <p:sldId id="35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60" r:id="rId90"/>
    <p:sldId id="361" r:id="rId91"/>
    <p:sldId id="362" r:id="rId92"/>
    <p:sldId id="363" r:id="rId93"/>
    <p:sldId id="364" r:id="rId9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5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32060-09BD-4BB0-96A0-824EA4CA47BC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0138C-0FA2-4D60-B57A-D0557C5F2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3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591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9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88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39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135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47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02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22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64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4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6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26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90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51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62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94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88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37302-5DF3-48C4-B67E-899323B4483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9D021-F899-44A9-8742-8A5ECC993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77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slide" Target="slide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32.xml"/><Relationship Id="rId7" Type="http://schemas.openxmlformats.org/officeDocument/2006/relationships/slide" Target="slide31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G:/&#27668;&#20505;&#19987;&#39064;&#35757;&#32451;.files/20040803225158373.jpg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209800" y="0"/>
            <a:ext cx="784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  <a:ea typeface="华文细黑" panose="02010600040101010101" pitchFamily="2" charset="-122"/>
              </a:rPr>
              <a:t>选考地理学习</a:t>
            </a:r>
          </a:p>
        </p:txBody>
      </p:sp>
      <p:sp>
        <p:nvSpPr>
          <p:cNvPr id="318467" name="Text Box 3"/>
          <p:cNvSpPr txBox="1">
            <a:spLocks noChangeArrowheads="1"/>
          </p:cNvSpPr>
          <p:nvPr/>
        </p:nvSpPr>
        <p:spPr bwMode="auto">
          <a:xfrm>
            <a:off x="1676400" y="376239"/>
            <a:ext cx="8763000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一、目标与计划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二、高考要求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、对概念、原理、规律理解，综合分析、解决问题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、快速、全面、准确地获取与解读有用的图文信息能力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、用科学、准确、简洁、规范的文字描述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三、学习要求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、课堂笔记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、良好的听课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习惯（做作业，讲话，提问）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、作业及时上交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、学习资料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8469" name="Oval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763000" y="16002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318470" name="Oval 6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372600" y="21336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318471" name="Oval 7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7696200" y="26670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318472" name="AutoShape 8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82200" y="6400800"/>
            <a:ext cx="533400" cy="45720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5128" name="Oval 9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191000" y="5334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9" name="Oval 7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91000" y="5431971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400247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8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8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8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8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8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18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9" grpId="0" animBg="1"/>
      <p:bldP spid="318470" grpId="0" animBg="1"/>
      <p:bldP spid="318471" grpId="0" animBg="1"/>
      <p:bldP spid="318472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/>
          <p:cNvSpPr>
            <a:spLocks/>
          </p:cNvSpPr>
          <p:nvPr/>
        </p:nvSpPr>
        <p:spPr bwMode="auto">
          <a:xfrm>
            <a:off x="8470900" y="1844676"/>
            <a:ext cx="1441450" cy="1008063"/>
          </a:xfrm>
          <a:prstGeom prst="borderCallout1">
            <a:avLst>
              <a:gd name="adj1" fmla="val 11338"/>
              <a:gd name="adj2" fmla="val -5287"/>
              <a:gd name="adj3" fmla="val -20630"/>
              <a:gd name="adj4" fmla="val -146255"/>
            </a:avLst>
          </a:prstGeom>
          <a:solidFill>
            <a:schemeClr val="bg1"/>
          </a:solidFill>
          <a:ln w="38100" algn="ctr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/>
              <a:t>最热月是</a:t>
            </a:r>
            <a:r>
              <a:rPr lang="en-US" altLang="zh-CN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992313" y="115888"/>
            <a:ext cx="3816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3300"/>
                </a:solidFill>
                <a:ea typeface="黑体" panose="02010609060101010101" pitchFamily="49" charset="-122"/>
              </a:rPr>
              <a:t>气温的年变化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648076" y="836614"/>
            <a:ext cx="5400675" cy="3467099"/>
            <a:chOff x="1066" y="981"/>
            <a:chExt cx="3402" cy="2184"/>
          </a:xfrm>
        </p:grpSpPr>
        <p:grpSp>
          <p:nvGrpSpPr>
            <p:cNvPr id="21536" name="Group 5"/>
            <p:cNvGrpSpPr>
              <a:grpSpLocks/>
            </p:cNvGrpSpPr>
            <p:nvPr/>
          </p:nvGrpSpPr>
          <p:grpSpPr bwMode="auto">
            <a:xfrm flipH="1">
              <a:off x="1519" y="1389"/>
              <a:ext cx="44" cy="1361"/>
              <a:chOff x="1519" y="1797"/>
              <a:chExt cx="91" cy="1588"/>
            </a:xfrm>
          </p:grpSpPr>
          <p:sp>
            <p:nvSpPr>
              <p:cNvPr id="21579" name="Line 6"/>
              <p:cNvSpPr>
                <a:spLocks noChangeShapeType="1"/>
              </p:cNvSpPr>
              <p:nvPr/>
            </p:nvSpPr>
            <p:spPr bwMode="auto">
              <a:xfrm>
                <a:off x="1519" y="3385"/>
                <a:ext cx="9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80" name="Line 7"/>
              <p:cNvSpPr>
                <a:spLocks noChangeShapeType="1"/>
              </p:cNvSpPr>
              <p:nvPr/>
            </p:nvSpPr>
            <p:spPr bwMode="auto">
              <a:xfrm>
                <a:off x="1519" y="3158"/>
                <a:ext cx="9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81" name="Line 8"/>
              <p:cNvSpPr>
                <a:spLocks noChangeShapeType="1"/>
              </p:cNvSpPr>
              <p:nvPr/>
            </p:nvSpPr>
            <p:spPr bwMode="auto">
              <a:xfrm>
                <a:off x="1519" y="2931"/>
                <a:ext cx="9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82" name="Line 9"/>
              <p:cNvSpPr>
                <a:spLocks noChangeShapeType="1"/>
              </p:cNvSpPr>
              <p:nvPr/>
            </p:nvSpPr>
            <p:spPr bwMode="auto">
              <a:xfrm>
                <a:off x="1519" y="2704"/>
                <a:ext cx="9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83" name="Line 10"/>
              <p:cNvSpPr>
                <a:spLocks noChangeShapeType="1"/>
              </p:cNvSpPr>
              <p:nvPr/>
            </p:nvSpPr>
            <p:spPr bwMode="auto">
              <a:xfrm>
                <a:off x="1519" y="2478"/>
                <a:ext cx="9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84" name="Line 11"/>
              <p:cNvSpPr>
                <a:spLocks noChangeShapeType="1"/>
              </p:cNvSpPr>
              <p:nvPr/>
            </p:nvSpPr>
            <p:spPr bwMode="auto">
              <a:xfrm>
                <a:off x="1519" y="2251"/>
                <a:ext cx="9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85" name="Line 12"/>
              <p:cNvSpPr>
                <a:spLocks noChangeShapeType="1"/>
              </p:cNvSpPr>
              <p:nvPr/>
            </p:nvSpPr>
            <p:spPr bwMode="auto">
              <a:xfrm>
                <a:off x="1519" y="2024"/>
                <a:ext cx="9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86" name="Line 13"/>
              <p:cNvSpPr>
                <a:spLocks noChangeShapeType="1"/>
              </p:cNvSpPr>
              <p:nvPr/>
            </p:nvSpPr>
            <p:spPr bwMode="auto">
              <a:xfrm>
                <a:off x="1519" y="1797"/>
                <a:ext cx="9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537" name="Group 14"/>
            <p:cNvGrpSpPr>
              <a:grpSpLocks/>
            </p:cNvGrpSpPr>
            <p:nvPr/>
          </p:nvGrpSpPr>
          <p:grpSpPr bwMode="auto">
            <a:xfrm>
              <a:off x="1066" y="981"/>
              <a:ext cx="3402" cy="2184"/>
              <a:chOff x="1066" y="981"/>
              <a:chExt cx="3402" cy="2184"/>
            </a:xfrm>
          </p:grpSpPr>
          <p:sp>
            <p:nvSpPr>
              <p:cNvPr id="21538" name="Line 15"/>
              <p:cNvSpPr>
                <a:spLocks noChangeShapeType="1"/>
              </p:cNvSpPr>
              <p:nvPr/>
            </p:nvSpPr>
            <p:spPr bwMode="auto">
              <a:xfrm>
                <a:off x="1519" y="1299"/>
                <a:ext cx="0" cy="16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539" name="Group 16"/>
              <p:cNvGrpSpPr>
                <a:grpSpLocks/>
              </p:cNvGrpSpPr>
              <p:nvPr/>
            </p:nvGrpSpPr>
            <p:grpSpPr bwMode="auto">
              <a:xfrm>
                <a:off x="1066" y="981"/>
                <a:ext cx="3402" cy="2184"/>
                <a:chOff x="1066" y="981"/>
                <a:chExt cx="3402" cy="2184"/>
              </a:xfrm>
            </p:grpSpPr>
            <p:sp>
              <p:nvSpPr>
                <p:cNvPr id="21540" name="Line 17"/>
                <p:cNvSpPr>
                  <a:spLocks noChangeShapeType="1"/>
                </p:cNvSpPr>
                <p:nvPr/>
              </p:nvSpPr>
              <p:spPr bwMode="auto">
                <a:xfrm>
                  <a:off x="1519" y="2932"/>
                  <a:ext cx="222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1541" name="Group 18"/>
                <p:cNvGrpSpPr>
                  <a:grpSpLocks/>
                </p:cNvGrpSpPr>
                <p:nvPr/>
              </p:nvGrpSpPr>
              <p:grpSpPr bwMode="auto">
                <a:xfrm>
                  <a:off x="1701" y="2865"/>
                  <a:ext cx="2041" cy="44"/>
                  <a:chOff x="1701" y="3203"/>
                  <a:chExt cx="2041" cy="46"/>
                </a:xfrm>
              </p:grpSpPr>
              <p:sp>
                <p:nvSpPr>
                  <p:cNvPr id="21567" name="Line 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01" y="3203"/>
                    <a:ext cx="0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68" name="Line 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82" y="3203"/>
                    <a:ext cx="0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69" name="Line 2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064" y="3203"/>
                    <a:ext cx="0" cy="4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0" name="Line 2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245" y="3203"/>
                    <a:ext cx="0" cy="4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1" name="Line 2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426" y="3203"/>
                    <a:ext cx="0" cy="4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2" name="Line 2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608" y="3203"/>
                    <a:ext cx="0" cy="4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3" name="Line 2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79" y="3203"/>
                    <a:ext cx="0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4" name="Line 2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8" y="3203"/>
                    <a:ext cx="0" cy="4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5" name="Line 2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789" y="3203"/>
                    <a:ext cx="0" cy="4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6" name="Line 2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71" y="3203"/>
                    <a:ext cx="0" cy="4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7" name="Line 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560" y="3203"/>
                    <a:ext cx="0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78" name="Line 3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742" y="3203"/>
                    <a:ext cx="0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542" name="Group 31"/>
                <p:cNvGrpSpPr>
                  <a:grpSpLocks/>
                </p:cNvGrpSpPr>
                <p:nvPr/>
              </p:nvGrpSpPr>
              <p:grpSpPr bwMode="auto">
                <a:xfrm>
                  <a:off x="1066" y="981"/>
                  <a:ext cx="680" cy="2039"/>
                  <a:chOff x="1066" y="1298"/>
                  <a:chExt cx="680" cy="2407"/>
                </a:xfrm>
              </p:grpSpPr>
              <p:sp>
                <p:nvSpPr>
                  <p:cNvPr id="21557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83" y="2795"/>
                    <a:ext cx="136" cy="2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000" b="1"/>
                      <a:t>5</a:t>
                    </a:r>
                  </a:p>
                </p:txBody>
              </p:sp>
              <p:sp>
                <p:nvSpPr>
                  <p:cNvPr id="21558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2570"/>
                    <a:ext cx="272" cy="2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000" b="1"/>
                      <a:t>10</a:t>
                    </a:r>
                  </a:p>
                </p:txBody>
              </p:sp>
              <p:sp>
                <p:nvSpPr>
                  <p:cNvPr id="2155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2341"/>
                    <a:ext cx="272" cy="2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000" b="1"/>
                      <a:t>15</a:t>
                    </a:r>
                  </a:p>
                </p:txBody>
              </p:sp>
              <p:sp>
                <p:nvSpPr>
                  <p:cNvPr id="21560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2115"/>
                    <a:ext cx="273" cy="2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000" b="1"/>
                      <a:t>20</a:t>
                    </a:r>
                  </a:p>
                </p:txBody>
              </p:sp>
              <p:sp>
                <p:nvSpPr>
                  <p:cNvPr id="21561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1888"/>
                    <a:ext cx="272" cy="2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000" b="1"/>
                      <a:t>25</a:t>
                    </a:r>
                  </a:p>
                </p:txBody>
              </p:sp>
              <p:sp>
                <p:nvSpPr>
                  <p:cNvPr id="21562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1660"/>
                    <a:ext cx="272" cy="2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000" b="1"/>
                      <a:t>30</a:t>
                    </a:r>
                  </a:p>
                </p:txBody>
              </p:sp>
              <p:sp>
                <p:nvSpPr>
                  <p:cNvPr id="21563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83" y="3022"/>
                    <a:ext cx="136" cy="2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000" b="1"/>
                      <a:t>0</a:t>
                    </a:r>
                  </a:p>
                </p:txBody>
              </p:sp>
              <p:sp>
                <p:nvSpPr>
                  <p:cNvPr id="21564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2" y="3251"/>
                    <a:ext cx="226" cy="2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000" b="1"/>
                      <a:t>-5</a:t>
                    </a:r>
                  </a:p>
                </p:txBody>
              </p:sp>
              <p:sp>
                <p:nvSpPr>
                  <p:cNvPr id="2156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2" y="3476"/>
                    <a:ext cx="362" cy="2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000" b="1"/>
                      <a:t>-10</a:t>
                    </a:r>
                  </a:p>
                </p:txBody>
              </p:sp>
              <p:sp>
                <p:nvSpPr>
                  <p:cNvPr id="21566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66" y="1298"/>
                    <a:ext cx="680" cy="2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400" b="1"/>
                      <a:t>气温℃</a:t>
                    </a:r>
                  </a:p>
                </p:txBody>
              </p:sp>
            </p:grpSp>
            <p:grpSp>
              <p:nvGrpSpPr>
                <p:cNvPr id="21543" name="Group 42"/>
                <p:cNvGrpSpPr>
                  <a:grpSpLocks/>
                </p:cNvGrpSpPr>
                <p:nvPr/>
              </p:nvGrpSpPr>
              <p:grpSpPr bwMode="auto">
                <a:xfrm>
                  <a:off x="1655" y="2796"/>
                  <a:ext cx="2813" cy="369"/>
                  <a:chOff x="1655" y="3476"/>
                  <a:chExt cx="2813" cy="369"/>
                </a:xfrm>
              </p:grpSpPr>
              <p:sp>
                <p:nvSpPr>
                  <p:cNvPr id="21544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55" y="3612"/>
                    <a:ext cx="1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1</a:t>
                    </a:r>
                  </a:p>
                </p:txBody>
              </p:sp>
              <p:sp>
                <p:nvSpPr>
                  <p:cNvPr id="21545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37" y="3612"/>
                    <a:ext cx="1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2</a:t>
                    </a:r>
                  </a:p>
                </p:txBody>
              </p:sp>
              <p:sp>
                <p:nvSpPr>
                  <p:cNvPr id="21546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18" y="3612"/>
                    <a:ext cx="1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3</a:t>
                    </a:r>
                  </a:p>
                </p:txBody>
              </p:sp>
              <p:sp>
                <p:nvSpPr>
                  <p:cNvPr id="21547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00" y="3612"/>
                    <a:ext cx="1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4</a:t>
                    </a:r>
                  </a:p>
                </p:txBody>
              </p:sp>
              <p:sp>
                <p:nvSpPr>
                  <p:cNvPr id="21548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81" y="3612"/>
                    <a:ext cx="1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5</a:t>
                    </a:r>
                  </a:p>
                </p:txBody>
              </p:sp>
              <p:sp>
                <p:nvSpPr>
                  <p:cNvPr id="21549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62" y="3612"/>
                    <a:ext cx="1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6</a:t>
                    </a:r>
                  </a:p>
                </p:txBody>
              </p:sp>
              <p:sp>
                <p:nvSpPr>
                  <p:cNvPr id="21550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96" y="3612"/>
                    <a:ext cx="318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12</a:t>
                    </a:r>
                  </a:p>
                </p:txBody>
              </p:sp>
              <p:sp>
                <p:nvSpPr>
                  <p:cNvPr id="2155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44" y="3612"/>
                    <a:ext cx="1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7</a:t>
                    </a:r>
                  </a:p>
                </p:txBody>
              </p:sp>
              <p:sp>
                <p:nvSpPr>
                  <p:cNvPr id="21552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5" y="3612"/>
                    <a:ext cx="1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8</a:t>
                    </a:r>
                  </a:p>
                </p:txBody>
              </p:sp>
              <p:sp>
                <p:nvSpPr>
                  <p:cNvPr id="21553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" y="3612"/>
                    <a:ext cx="13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9</a:t>
                    </a:r>
                  </a:p>
                </p:txBody>
              </p:sp>
              <p:sp>
                <p:nvSpPr>
                  <p:cNvPr id="21554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43" y="3612"/>
                    <a:ext cx="227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10</a:t>
                    </a:r>
                  </a:p>
                </p:txBody>
              </p:sp>
              <p:sp>
                <p:nvSpPr>
                  <p:cNvPr id="21555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70" y="3612"/>
                    <a:ext cx="22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400" b="1"/>
                      <a:t>11</a:t>
                    </a:r>
                  </a:p>
                </p:txBody>
              </p:sp>
              <p:sp>
                <p:nvSpPr>
                  <p:cNvPr id="21556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23" y="3476"/>
                    <a:ext cx="545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zh-CN" altLang="en-US" sz="2400" b="1"/>
                      <a:t>月份</a:t>
                    </a:r>
                  </a:p>
                </p:txBody>
              </p:sp>
            </p:grpSp>
          </p:grpSp>
        </p:grpSp>
      </p:grpSp>
      <p:grpSp>
        <p:nvGrpSpPr>
          <p:cNvPr id="9" name="Group 56"/>
          <p:cNvGrpSpPr>
            <a:grpSpLocks/>
          </p:cNvGrpSpPr>
          <p:nvPr/>
        </p:nvGrpSpPr>
        <p:grpSpPr bwMode="auto">
          <a:xfrm>
            <a:off x="4583113" y="1557338"/>
            <a:ext cx="3382962" cy="1941512"/>
            <a:chOff x="1927" y="1208"/>
            <a:chExt cx="2131" cy="1223"/>
          </a:xfrm>
        </p:grpSpPr>
        <p:sp>
          <p:nvSpPr>
            <p:cNvPr id="21523" name="Oval 57"/>
            <p:cNvSpPr>
              <a:spLocks noChangeArrowheads="1"/>
            </p:cNvSpPr>
            <p:nvPr/>
          </p:nvSpPr>
          <p:spPr bwMode="auto">
            <a:xfrm>
              <a:off x="1927" y="2341"/>
              <a:ext cx="91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4" name="Oval 58"/>
            <p:cNvSpPr>
              <a:spLocks noChangeArrowheads="1"/>
            </p:cNvSpPr>
            <p:nvPr/>
          </p:nvSpPr>
          <p:spPr bwMode="auto">
            <a:xfrm>
              <a:off x="2109" y="2205"/>
              <a:ext cx="91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5" name="Oval 59"/>
            <p:cNvSpPr>
              <a:spLocks noChangeArrowheads="1"/>
            </p:cNvSpPr>
            <p:nvPr/>
          </p:nvSpPr>
          <p:spPr bwMode="auto">
            <a:xfrm>
              <a:off x="2290" y="1978"/>
              <a:ext cx="91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6" name="Oval 60"/>
            <p:cNvSpPr>
              <a:spLocks noChangeArrowheads="1"/>
            </p:cNvSpPr>
            <p:nvPr/>
          </p:nvSpPr>
          <p:spPr bwMode="auto">
            <a:xfrm>
              <a:off x="2472" y="1752"/>
              <a:ext cx="90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7" name="Oval 61"/>
            <p:cNvSpPr>
              <a:spLocks noChangeArrowheads="1"/>
            </p:cNvSpPr>
            <p:nvPr/>
          </p:nvSpPr>
          <p:spPr bwMode="auto">
            <a:xfrm>
              <a:off x="2608" y="1479"/>
              <a:ext cx="90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8" name="Oval 62"/>
            <p:cNvSpPr>
              <a:spLocks noChangeArrowheads="1"/>
            </p:cNvSpPr>
            <p:nvPr/>
          </p:nvSpPr>
          <p:spPr bwMode="auto">
            <a:xfrm>
              <a:off x="2789" y="1298"/>
              <a:ext cx="90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9" name="Oval 63"/>
            <p:cNvSpPr>
              <a:spLocks noChangeArrowheads="1"/>
            </p:cNvSpPr>
            <p:nvPr/>
          </p:nvSpPr>
          <p:spPr bwMode="auto">
            <a:xfrm>
              <a:off x="3016" y="1208"/>
              <a:ext cx="90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30" name="Oval 64"/>
            <p:cNvSpPr>
              <a:spLocks noChangeArrowheads="1"/>
            </p:cNvSpPr>
            <p:nvPr/>
          </p:nvSpPr>
          <p:spPr bwMode="auto">
            <a:xfrm>
              <a:off x="3243" y="1343"/>
              <a:ext cx="90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31" name="Oval 65"/>
            <p:cNvSpPr>
              <a:spLocks noChangeArrowheads="1"/>
            </p:cNvSpPr>
            <p:nvPr/>
          </p:nvSpPr>
          <p:spPr bwMode="auto">
            <a:xfrm>
              <a:off x="3470" y="1570"/>
              <a:ext cx="90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32" name="Oval 66"/>
            <p:cNvSpPr>
              <a:spLocks noChangeArrowheads="1"/>
            </p:cNvSpPr>
            <p:nvPr/>
          </p:nvSpPr>
          <p:spPr bwMode="auto">
            <a:xfrm>
              <a:off x="3651" y="1843"/>
              <a:ext cx="90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33" name="Oval 67"/>
            <p:cNvSpPr>
              <a:spLocks noChangeArrowheads="1"/>
            </p:cNvSpPr>
            <p:nvPr/>
          </p:nvSpPr>
          <p:spPr bwMode="auto">
            <a:xfrm>
              <a:off x="3787" y="2069"/>
              <a:ext cx="90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34" name="Oval 68"/>
            <p:cNvSpPr>
              <a:spLocks noChangeArrowheads="1"/>
            </p:cNvSpPr>
            <p:nvPr/>
          </p:nvSpPr>
          <p:spPr bwMode="auto">
            <a:xfrm>
              <a:off x="3968" y="2205"/>
              <a:ext cx="90" cy="9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35" name="Freeform 69"/>
            <p:cNvSpPr>
              <a:spLocks/>
            </p:cNvSpPr>
            <p:nvPr/>
          </p:nvSpPr>
          <p:spPr bwMode="auto">
            <a:xfrm>
              <a:off x="1974" y="1252"/>
              <a:ext cx="2023" cy="1145"/>
            </a:xfrm>
            <a:custGeom>
              <a:avLst/>
              <a:gdLst>
                <a:gd name="T0" fmla="*/ 0 w 2023"/>
                <a:gd name="T1" fmla="*/ 1145 h 1145"/>
                <a:gd name="T2" fmla="*/ 180 w 2023"/>
                <a:gd name="T3" fmla="*/ 1004 h 1145"/>
                <a:gd name="T4" fmla="*/ 359 w 2023"/>
                <a:gd name="T5" fmla="*/ 774 h 1145"/>
                <a:gd name="T6" fmla="*/ 538 w 2023"/>
                <a:gd name="T7" fmla="*/ 531 h 1145"/>
                <a:gd name="T8" fmla="*/ 679 w 2023"/>
                <a:gd name="T9" fmla="*/ 262 h 1145"/>
                <a:gd name="T10" fmla="*/ 871 w 2023"/>
                <a:gd name="T11" fmla="*/ 95 h 1145"/>
                <a:gd name="T12" fmla="*/ 1088 w 2023"/>
                <a:gd name="T13" fmla="*/ 6 h 1145"/>
                <a:gd name="T14" fmla="*/ 1319 w 2023"/>
                <a:gd name="T15" fmla="*/ 134 h 1145"/>
                <a:gd name="T16" fmla="*/ 1536 w 2023"/>
                <a:gd name="T17" fmla="*/ 364 h 1145"/>
                <a:gd name="T18" fmla="*/ 1728 w 2023"/>
                <a:gd name="T19" fmla="*/ 646 h 1145"/>
                <a:gd name="T20" fmla="*/ 1856 w 2023"/>
                <a:gd name="T21" fmla="*/ 863 h 1145"/>
                <a:gd name="T22" fmla="*/ 2023 w 2023"/>
                <a:gd name="T23" fmla="*/ 1004 h 11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23"/>
                <a:gd name="T37" fmla="*/ 0 h 1145"/>
                <a:gd name="T38" fmla="*/ 2023 w 2023"/>
                <a:gd name="T39" fmla="*/ 1145 h 114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23" h="1145">
                  <a:moveTo>
                    <a:pt x="0" y="1145"/>
                  </a:moveTo>
                  <a:cubicBezTo>
                    <a:pt x="30" y="1122"/>
                    <a:pt x="120" y="1066"/>
                    <a:pt x="180" y="1004"/>
                  </a:cubicBezTo>
                  <a:cubicBezTo>
                    <a:pt x="240" y="942"/>
                    <a:pt x="299" y="853"/>
                    <a:pt x="359" y="774"/>
                  </a:cubicBezTo>
                  <a:cubicBezTo>
                    <a:pt x="419" y="695"/>
                    <a:pt x="485" y="616"/>
                    <a:pt x="538" y="531"/>
                  </a:cubicBezTo>
                  <a:cubicBezTo>
                    <a:pt x="591" y="446"/>
                    <a:pt x="624" y="335"/>
                    <a:pt x="679" y="262"/>
                  </a:cubicBezTo>
                  <a:cubicBezTo>
                    <a:pt x="734" y="189"/>
                    <a:pt x="803" y="138"/>
                    <a:pt x="871" y="95"/>
                  </a:cubicBezTo>
                  <a:cubicBezTo>
                    <a:pt x="939" y="52"/>
                    <a:pt x="1013" y="0"/>
                    <a:pt x="1088" y="6"/>
                  </a:cubicBezTo>
                  <a:cubicBezTo>
                    <a:pt x="1163" y="12"/>
                    <a:pt x="1244" y="74"/>
                    <a:pt x="1319" y="134"/>
                  </a:cubicBezTo>
                  <a:cubicBezTo>
                    <a:pt x="1394" y="194"/>
                    <a:pt x="1468" y="279"/>
                    <a:pt x="1536" y="364"/>
                  </a:cubicBezTo>
                  <a:cubicBezTo>
                    <a:pt x="1604" y="449"/>
                    <a:pt x="1675" y="563"/>
                    <a:pt x="1728" y="646"/>
                  </a:cubicBezTo>
                  <a:cubicBezTo>
                    <a:pt x="1781" y="729"/>
                    <a:pt x="1807" y="803"/>
                    <a:pt x="1856" y="863"/>
                  </a:cubicBezTo>
                  <a:cubicBezTo>
                    <a:pt x="1905" y="923"/>
                    <a:pt x="1988" y="975"/>
                    <a:pt x="2023" y="1004"/>
                  </a:cubicBezTo>
                </a:path>
              </a:pathLst>
            </a:custGeom>
            <a:noFill/>
            <a:ln w="38100">
              <a:solidFill>
                <a:srgbClr val="00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238" name="Line 70"/>
          <p:cNvSpPr>
            <a:spLocks noChangeShapeType="1"/>
          </p:cNvSpPr>
          <p:nvPr/>
        </p:nvSpPr>
        <p:spPr bwMode="auto">
          <a:xfrm>
            <a:off x="4656138" y="3500438"/>
            <a:ext cx="0" cy="431800"/>
          </a:xfrm>
          <a:prstGeom prst="line">
            <a:avLst/>
          </a:prstGeom>
          <a:noFill/>
          <a:ln w="38100">
            <a:solidFill>
              <a:srgbClr val="99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39" name="Line 71"/>
          <p:cNvSpPr>
            <a:spLocks noChangeShapeType="1"/>
          </p:cNvSpPr>
          <p:nvPr/>
        </p:nvSpPr>
        <p:spPr bwMode="auto">
          <a:xfrm>
            <a:off x="6383338" y="1628776"/>
            <a:ext cx="0" cy="2232025"/>
          </a:xfrm>
          <a:prstGeom prst="line">
            <a:avLst/>
          </a:prstGeom>
          <a:noFill/>
          <a:ln w="38100">
            <a:solidFill>
              <a:srgbClr val="99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40" name="AutoShape 72"/>
          <p:cNvSpPr>
            <a:spLocks/>
          </p:cNvSpPr>
          <p:nvPr/>
        </p:nvSpPr>
        <p:spPr bwMode="auto">
          <a:xfrm>
            <a:off x="2206626" y="2420938"/>
            <a:ext cx="1439863" cy="1079500"/>
          </a:xfrm>
          <a:prstGeom prst="borderCallout1">
            <a:avLst>
              <a:gd name="adj1" fmla="val 10588"/>
              <a:gd name="adj2" fmla="val 105292"/>
              <a:gd name="adj3" fmla="val 94852"/>
              <a:gd name="adj4" fmla="val 170009"/>
            </a:avLst>
          </a:prstGeom>
          <a:solidFill>
            <a:schemeClr val="bg1"/>
          </a:solidFill>
          <a:ln w="38100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/>
              <a:t>最冷月是</a:t>
            </a:r>
            <a:r>
              <a:rPr lang="en-US" altLang="zh-CN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</a:p>
        </p:txBody>
      </p:sp>
      <p:sp>
        <p:nvSpPr>
          <p:cNvPr id="7241" name="Text Box 73"/>
          <p:cNvSpPr txBox="1">
            <a:spLocks noChangeArrowheads="1"/>
          </p:cNvSpPr>
          <p:nvPr/>
        </p:nvSpPr>
        <p:spPr bwMode="auto">
          <a:xfrm>
            <a:off x="2197100" y="4529138"/>
            <a:ext cx="84709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zh-CN" altLang="en-US" sz="2800" b="1">
                <a:solidFill>
                  <a:srgbClr val="800000"/>
                </a:solidFill>
                <a:latin typeface="仿宋_GB2312" pitchFamily="49" charset="-122"/>
                <a:ea typeface="仿宋_GB2312" pitchFamily="49" charset="-122"/>
              </a:rPr>
              <a:t>北半球，大陆上，</a:t>
            </a:r>
            <a:r>
              <a:rPr kumimoji="1" lang="zh-CN" altLang="en-US" sz="2800" b="1" u="sng">
                <a:solidFill>
                  <a:srgbClr val="800000"/>
                </a:solidFill>
                <a:latin typeface="仿宋_GB2312" pitchFamily="49" charset="-122"/>
                <a:ea typeface="仿宋_GB2312" pitchFamily="49" charset="-122"/>
              </a:rPr>
              <a:t>     </a:t>
            </a:r>
            <a:r>
              <a:rPr kumimoji="1" lang="zh-CN" altLang="en-US" sz="2800" b="1">
                <a:solidFill>
                  <a:srgbClr val="800000"/>
                </a:solidFill>
                <a:latin typeface="仿宋_GB2312" pitchFamily="49" charset="-122"/>
                <a:ea typeface="仿宋_GB2312" pitchFamily="49" charset="-122"/>
              </a:rPr>
              <a:t>月最高，</a:t>
            </a:r>
            <a:r>
              <a:rPr kumimoji="1" lang="zh-CN" altLang="en-US" sz="2800" b="1" u="sng">
                <a:solidFill>
                  <a:srgbClr val="800000"/>
                </a:solidFill>
                <a:latin typeface="仿宋_GB2312" pitchFamily="49" charset="-122"/>
                <a:ea typeface="仿宋_GB2312" pitchFamily="49" charset="-122"/>
              </a:rPr>
              <a:t>     </a:t>
            </a:r>
            <a:r>
              <a:rPr kumimoji="1" lang="zh-CN" altLang="en-US" sz="2800" b="1">
                <a:solidFill>
                  <a:srgbClr val="800000"/>
                </a:solidFill>
                <a:latin typeface="仿宋_GB2312" pitchFamily="49" charset="-122"/>
                <a:ea typeface="仿宋_GB2312" pitchFamily="49" charset="-122"/>
              </a:rPr>
              <a:t>月最低；</a:t>
            </a:r>
          </a:p>
          <a:p>
            <a:pPr eaLnBrk="1" hangingPunct="1">
              <a:lnSpc>
                <a:spcPct val="115000"/>
              </a:lnSpc>
            </a:pPr>
            <a:r>
              <a:rPr kumimoji="1" lang="zh-CN" altLang="en-US" sz="2800" b="1">
                <a:solidFill>
                  <a:srgbClr val="800000"/>
                </a:solidFill>
                <a:latin typeface="仿宋_GB2312" pitchFamily="49" charset="-122"/>
                <a:ea typeface="仿宋_GB2312" pitchFamily="49" charset="-122"/>
              </a:rPr>
              <a:t>        海洋上，</a:t>
            </a:r>
            <a:r>
              <a:rPr kumimoji="1" lang="zh-CN" altLang="en-US" sz="2800" b="1" u="sng">
                <a:solidFill>
                  <a:srgbClr val="800000"/>
                </a:solidFill>
                <a:latin typeface="仿宋_GB2312" pitchFamily="49" charset="-122"/>
                <a:ea typeface="仿宋_GB2312" pitchFamily="49" charset="-122"/>
              </a:rPr>
              <a:t>     </a:t>
            </a:r>
            <a:r>
              <a:rPr kumimoji="1" lang="zh-CN" altLang="en-US" sz="2800" b="1">
                <a:solidFill>
                  <a:srgbClr val="800000"/>
                </a:solidFill>
                <a:latin typeface="仿宋_GB2312" pitchFamily="49" charset="-122"/>
                <a:ea typeface="仿宋_GB2312" pitchFamily="49" charset="-122"/>
              </a:rPr>
              <a:t>月最高，</a:t>
            </a:r>
            <a:r>
              <a:rPr kumimoji="1" lang="zh-CN" altLang="en-US" sz="2800" b="1" u="sng">
                <a:solidFill>
                  <a:srgbClr val="800000"/>
                </a:solidFill>
                <a:latin typeface="仿宋_GB2312" pitchFamily="49" charset="-122"/>
                <a:ea typeface="仿宋_GB2312" pitchFamily="49" charset="-122"/>
              </a:rPr>
              <a:t>     </a:t>
            </a:r>
            <a:r>
              <a:rPr kumimoji="1" lang="zh-CN" altLang="en-US" sz="2800" b="1">
                <a:solidFill>
                  <a:srgbClr val="800000"/>
                </a:solidFill>
                <a:latin typeface="仿宋_GB2312" pitchFamily="49" charset="-122"/>
                <a:ea typeface="仿宋_GB2312" pitchFamily="49" charset="-122"/>
              </a:rPr>
              <a:t>月最低。</a:t>
            </a:r>
          </a:p>
        </p:txBody>
      </p:sp>
      <p:sp>
        <p:nvSpPr>
          <p:cNvPr id="7242" name="Rectangle 74"/>
          <p:cNvSpPr>
            <a:spLocks noChangeArrowheads="1"/>
          </p:cNvSpPr>
          <p:nvPr/>
        </p:nvSpPr>
        <p:spPr bwMode="auto">
          <a:xfrm>
            <a:off x="5381626" y="4457700"/>
            <a:ext cx="898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0000CC"/>
                </a:solidFill>
              </a:rPr>
              <a:t>7</a:t>
            </a:r>
          </a:p>
        </p:txBody>
      </p:sp>
      <p:sp>
        <p:nvSpPr>
          <p:cNvPr id="7243" name="Rectangle 75"/>
          <p:cNvSpPr>
            <a:spLocks noChangeArrowheads="1"/>
          </p:cNvSpPr>
          <p:nvPr/>
        </p:nvSpPr>
        <p:spPr bwMode="auto">
          <a:xfrm>
            <a:off x="7718426" y="4457700"/>
            <a:ext cx="898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7244" name="Rectangle 76"/>
          <p:cNvSpPr>
            <a:spLocks noChangeArrowheads="1"/>
          </p:cNvSpPr>
          <p:nvPr/>
        </p:nvSpPr>
        <p:spPr bwMode="auto">
          <a:xfrm>
            <a:off x="5375276" y="5027614"/>
            <a:ext cx="9699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0000CC"/>
                </a:solidFill>
              </a:rPr>
              <a:t>8</a:t>
            </a:r>
          </a:p>
        </p:txBody>
      </p:sp>
      <p:sp>
        <p:nvSpPr>
          <p:cNvPr id="7245" name="Rectangle 77"/>
          <p:cNvSpPr>
            <a:spLocks noChangeArrowheads="1"/>
          </p:cNvSpPr>
          <p:nvPr/>
        </p:nvSpPr>
        <p:spPr bwMode="auto">
          <a:xfrm>
            <a:off x="7718426" y="5013325"/>
            <a:ext cx="9699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0000CC"/>
                </a:solidFill>
              </a:rPr>
              <a:t>2</a:t>
            </a:r>
          </a:p>
        </p:txBody>
      </p:sp>
      <p:grpSp>
        <p:nvGrpSpPr>
          <p:cNvPr id="10" name="Group 78"/>
          <p:cNvGrpSpPr>
            <a:grpSpLocks/>
          </p:cNvGrpSpPr>
          <p:nvPr/>
        </p:nvGrpSpPr>
        <p:grpSpPr bwMode="auto">
          <a:xfrm>
            <a:off x="4943475" y="115888"/>
            <a:ext cx="3816350" cy="647700"/>
            <a:chOff x="3334" y="618"/>
            <a:chExt cx="2404" cy="408"/>
          </a:xfrm>
        </p:grpSpPr>
        <p:sp>
          <p:nvSpPr>
            <p:cNvPr id="21521" name="Rectangle 79"/>
            <p:cNvSpPr>
              <a:spLocks noChangeArrowheads="1"/>
            </p:cNvSpPr>
            <p:nvPr/>
          </p:nvSpPr>
          <p:spPr bwMode="auto">
            <a:xfrm>
              <a:off x="3696" y="618"/>
              <a:ext cx="204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rgbClr val="0000FF"/>
                  </a:solidFill>
                  <a:ea typeface="黑体" panose="02010609060101010101" pitchFamily="49" charset="-122"/>
                </a:rPr>
                <a:t>气温的年较差</a:t>
              </a:r>
            </a:p>
          </p:txBody>
        </p:sp>
        <p:sp>
          <p:nvSpPr>
            <p:cNvPr id="21522" name="Line 80"/>
            <p:cNvSpPr>
              <a:spLocks noChangeShapeType="1"/>
            </p:cNvSpPr>
            <p:nvPr/>
          </p:nvSpPr>
          <p:spPr bwMode="auto">
            <a:xfrm>
              <a:off x="3334" y="845"/>
              <a:ext cx="363" cy="0"/>
            </a:xfrm>
            <a:prstGeom prst="line">
              <a:avLst/>
            </a:prstGeom>
            <a:noFill/>
            <a:ln w="50800">
              <a:solidFill>
                <a:srgbClr val="FF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249" name="Text Box 81"/>
          <p:cNvSpPr txBox="1">
            <a:spLocks noChangeArrowheads="1"/>
          </p:cNvSpPr>
          <p:nvPr/>
        </p:nvSpPr>
        <p:spPr bwMode="auto">
          <a:xfrm>
            <a:off x="2208213" y="5876926"/>
            <a:ext cx="39608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800000"/>
                </a:solidFill>
                <a:ea typeface="仿宋_GB2312" pitchFamily="49" charset="-122"/>
              </a:rPr>
              <a:t>问：南半球呢？</a:t>
            </a:r>
          </a:p>
        </p:txBody>
      </p:sp>
      <p:sp>
        <p:nvSpPr>
          <p:cNvPr id="7250" name="Text Box 82"/>
          <p:cNvSpPr txBox="1">
            <a:spLocks noChangeArrowheads="1"/>
          </p:cNvSpPr>
          <p:nvPr/>
        </p:nvSpPr>
        <p:spPr bwMode="auto">
          <a:xfrm>
            <a:off x="4800600" y="5889625"/>
            <a:ext cx="47513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CC"/>
                </a:solidFill>
                <a:ea typeface="楷体_GB2312" pitchFamily="49" charset="-122"/>
              </a:rPr>
              <a:t>与北半球季节相反。</a:t>
            </a:r>
          </a:p>
        </p:txBody>
      </p:sp>
    </p:spTree>
    <p:extLst>
      <p:ext uri="{BB962C8B-B14F-4D97-AF65-F5344CB8AC3E}">
        <p14:creationId xmlns:p14="http://schemas.microsoft.com/office/powerpoint/2010/main" val="2222021224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7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7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7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7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7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nimBg="1"/>
      <p:bldP spid="7238" grpId="0" animBg="1"/>
      <p:bldP spid="7239" grpId="0" animBg="1"/>
      <p:bldP spid="7240" grpId="0" animBg="1"/>
      <p:bldP spid="7241" grpId="0"/>
      <p:bldP spid="7242" grpId="0"/>
      <p:bldP spid="7243" grpId="0"/>
      <p:bldP spid="7244" grpId="0"/>
      <p:bldP spid="7245" grpId="0"/>
      <p:bldP spid="7249" grpId="0"/>
      <p:bldP spid="72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世界气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654050"/>
            <a:ext cx="6754812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819400" y="5410200"/>
            <a:ext cx="746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b="1" dirty="0"/>
              <a:t>分析全球等温线分布的特点，并解释原因；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42258" y="5911850"/>
            <a:ext cx="115497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等温线大致平行于纬线分布，气温由低纬向高纬递减；受太阳辐射影响</a:t>
            </a:r>
          </a:p>
        </p:txBody>
      </p:sp>
    </p:spTree>
    <p:extLst>
      <p:ext uri="{BB962C8B-B14F-4D97-AF65-F5344CB8AC3E}">
        <p14:creationId xmlns:p14="http://schemas.microsoft.com/office/powerpoint/2010/main" val="3238273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1"/>
            <a:ext cx="914400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2057400" y="3581401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/>
              <a:t>比较图中</a:t>
            </a:r>
            <a:r>
              <a:rPr lang="en-US" altLang="zh-CN" sz="2800" b="1" dirty="0"/>
              <a:t>4</a:t>
            </a:r>
            <a:r>
              <a:rPr lang="zh-CN" altLang="en-US" sz="2800" b="1" dirty="0"/>
              <a:t>个城市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月均温的高低，并分析原因。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2209800" y="4648200"/>
            <a:ext cx="739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</a:rPr>
              <a:t>地形，大气环流，海陆位置</a:t>
            </a:r>
          </a:p>
        </p:txBody>
      </p:sp>
    </p:spTree>
    <p:extLst>
      <p:ext uri="{BB962C8B-B14F-4D97-AF65-F5344CB8AC3E}">
        <p14:creationId xmlns:p14="http://schemas.microsoft.com/office/powerpoint/2010/main" val="129935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752600" y="5562600"/>
            <a:ext cx="8675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 b="1" dirty="0"/>
              <a:t>分析蓝色框区域等温线分布异常的原因。            </a:t>
            </a:r>
          </a:p>
        </p:txBody>
      </p:sp>
      <p:grpSp>
        <p:nvGrpSpPr>
          <p:cNvPr id="8195" name="Group 9"/>
          <p:cNvGrpSpPr>
            <a:grpSpLocks/>
          </p:cNvGrpSpPr>
          <p:nvPr/>
        </p:nvGrpSpPr>
        <p:grpSpPr bwMode="auto">
          <a:xfrm>
            <a:off x="2112963" y="239714"/>
            <a:ext cx="7620000" cy="5267325"/>
            <a:chOff x="371" y="151"/>
            <a:chExt cx="4800" cy="3318"/>
          </a:xfrm>
        </p:grpSpPr>
        <p:pic>
          <p:nvPicPr>
            <p:cNvPr id="8197" name="Picture 4" descr="世界气温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" y="151"/>
              <a:ext cx="4800" cy="3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8" name="Rectangle 5"/>
            <p:cNvSpPr>
              <a:spLocks noChangeArrowheads="1"/>
            </p:cNvSpPr>
            <p:nvPr/>
          </p:nvSpPr>
          <p:spPr bwMode="auto">
            <a:xfrm>
              <a:off x="1152" y="192"/>
              <a:ext cx="672" cy="576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99" name="Rectangle 6"/>
            <p:cNvSpPr>
              <a:spLocks noChangeArrowheads="1"/>
            </p:cNvSpPr>
            <p:nvPr/>
          </p:nvSpPr>
          <p:spPr bwMode="auto">
            <a:xfrm>
              <a:off x="4272" y="1776"/>
              <a:ext cx="272" cy="544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3505201" y="6096001"/>
            <a:ext cx="4537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洋流、大气环流</a:t>
            </a:r>
          </a:p>
        </p:txBody>
      </p:sp>
    </p:spTree>
    <p:extLst>
      <p:ext uri="{BB962C8B-B14F-4D97-AF65-F5344CB8AC3E}">
        <p14:creationId xmlns:p14="http://schemas.microsoft.com/office/powerpoint/2010/main" val="1069449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76401"/>
            <a:ext cx="4495800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1752600" y="1981200"/>
            <a:ext cx="381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比较</a:t>
            </a:r>
            <a:r>
              <a:rPr lang="en-US" altLang="zh-CN" sz="2800" b="1"/>
              <a:t>AB</a:t>
            </a:r>
            <a:r>
              <a:rPr lang="zh-CN" altLang="en-US" sz="2800" b="1"/>
              <a:t>两地的气温高低，什么因素的影响？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2286000" y="3124200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</a:rPr>
              <a:t>天气</a:t>
            </a:r>
          </a:p>
        </p:txBody>
      </p:sp>
    </p:spTree>
    <p:extLst>
      <p:ext uri="{BB962C8B-B14F-4D97-AF65-F5344CB8AC3E}">
        <p14:creationId xmlns:p14="http://schemas.microsoft.com/office/powerpoint/2010/main" val="1409207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544286" y="457200"/>
            <a:ext cx="10668000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☆影响气温的因素：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eaLnBrk="1" hangingPunct="1"/>
            <a:endParaRPr lang="zh-CN" altLang="en-US" sz="2400" b="1" dirty="0"/>
          </a:p>
          <a:p>
            <a:pPr eaLnBrk="1" hangingPunct="1"/>
            <a:r>
              <a:rPr lang="en-US" altLang="zh-CN" sz="2400" b="1" dirty="0">
                <a:solidFill>
                  <a:srgbClr val="0000FF"/>
                </a:solidFill>
              </a:rPr>
              <a:t>1.</a:t>
            </a:r>
            <a:r>
              <a:rPr lang="zh-CN" altLang="en-US" sz="2400" b="1" dirty="0">
                <a:solidFill>
                  <a:srgbClr val="0000FF"/>
                </a:solidFill>
              </a:rPr>
              <a:t>纬度（决定因素）</a:t>
            </a:r>
            <a:r>
              <a:rPr lang="zh-CN" altLang="en-US" sz="2400" b="1" dirty="0"/>
              <a:t>：影响太阳高度、昼长、太阳辐射量、气温日较差，年较差（低纬度地区气温日、年较差小于高纬度地区</a:t>
            </a:r>
            <a:r>
              <a:rPr lang="zh-CN" altLang="en-US" sz="2400" b="1" dirty="0" smtClean="0"/>
              <a:t>）</a:t>
            </a:r>
            <a:endParaRPr lang="en-US" altLang="zh-CN" sz="2400" b="1" dirty="0" smtClean="0"/>
          </a:p>
          <a:p>
            <a:pPr eaLnBrk="1" hangingPunct="1"/>
            <a:r>
              <a:rPr lang="en-US" altLang="zh-CN" sz="2400" b="1" dirty="0">
                <a:solidFill>
                  <a:srgbClr val="0000FF"/>
                </a:solidFill>
              </a:rPr>
              <a:t>2.</a:t>
            </a:r>
            <a:r>
              <a:rPr lang="zh-CN" altLang="en-US" sz="2400" b="1" dirty="0">
                <a:solidFill>
                  <a:srgbClr val="0000FF"/>
                </a:solidFill>
              </a:rPr>
              <a:t>大气环流：</a:t>
            </a:r>
            <a:r>
              <a:rPr lang="zh-CN" altLang="en-US" sz="2400" b="1" dirty="0" smtClean="0"/>
              <a:t>气压带、风带，季风环流</a:t>
            </a:r>
            <a:endParaRPr lang="zh-CN" altLang="en-US" sz="2400" b="1" dirty="0"/>
          </a:p>
          <a:p>
            <a:pPr eaLnBrk="1" hangingPunct="1"/>
            <a:r>
              <a:rPr lang="en-US" altLang="zh-CN" sz="2400" b="1" dirty="0" smtClean="0">
                <a:solidFill>
                  <a:srgbClr val="0000FF"/>
                </a:solidFill>
              </a:rPr>
              <a:t>3.</a:t>
            </a:r>
            <a:r>
              <a:rPr lang="zh-CN" altLang="en-US" sz="2400" b="1" dirty="0">
                <a:solidFill>
                  <a:srgbClr val="0000FF"/>
                </a:solidFill>
              </a:rPr>
              <a:t>地形（高度、地势）</a:t>
            </a:r>
            <a:r>
              <a:rPr lang="zh-CN" altLang="en-US" sz="2400" b="1" dirty="0"/>
              <a:t>：阴坡、阳坡，不同海拔高度的山地、平原、谷地、盆地（如：谷地盆地地形热量不易散失，高大地形对冬季风阻挡，同纬度山地比平原日较差、年较差小等）</a:t>
            </a:r>
          </a:p>
          <a:p>
            <a:pPr eaLnBrk="1" hangingPunct="1"/>
            <a:r>
              <a:rPr lang="en-US" altLang="zh-CN" sz="2400" b="1" dirty="0" smtClean="0">
                <a:solidFill>
                  <a:srgbClr val="0000FF"/>
                </a:solidFill>
              </a:rPr>
              <a:t>4.</a:t>
            </a:r>
            <a:r>
              <a:rPr lang="zh-CN" altLang="en-US" sz="2400" b="1" dirty="0">
                <a:solidFill>
                  <a:srgbClr val="0000FF"/>
                </a:solidFill>
              </a:rPr>
              <a:t>海陆位置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：</a:t>
            </a:r>
            <a:r>
              <a:rPr lang="zh-CN" altLang="en-US" sz="2400" b="1" dirty="0" smtClean="0"/>
              <a:t>海陆热力性质差异引起气温日较差年较差</a:t>
            </a:r>
            <a:r>
              <a:rPr lang="zh-CN" altLang="en-US" sz="2400" b="1" dirty="0"/>
              <a:t>变化</a:t>
            </a:r>
          </a:p>
          <a:p>
            <a:pPr eaLnBrk="1" hangingPunct="1"/>
            <a:r>
              <a:rPr lang="en-US" altLang="zh-CN" sz="2400" b="1" dirty="0" smtClean="0">
                <a:solidFill>
                  <a:srgbClr val="0000FF"/>
                </a:solidFill>
              </a:rPr>
              <a:t>5.</a:t>
            </a:r>
            <a:r>
              <a:rPr lang="zh-CN" altLang="en-US" sz="2400" b="1" dirty="0">
                <a:solidFill>
                  <a:srgbClr val="0000FF"/>
                </a:solidFill>
              </a:rPr>
              <a:t>洋流：</a:t>
            </a:r>
            <a:r>
              <a:rPr lang="zh-CN" altLang="en-US" sz="2400" b="1" dirty="0"/>
              <a:t>暖流：增温增湿；寒流：降温减湿</a:t>
            </a:r>
          </a:p>
          <a:p>
            <a:pPr eaLnBrk="1" hangingPunct="1"/>
            <a:r>
              <a:rPr lang="en-US" altLang="zh-CN" sz="2400" b="1" dirty="0" smtClean="0">
                <a:solidFill>
                  <a:srgbClr val="0000FF"/>
                </a:solidFill>
              </a:rPr>
              <a:t>6.</a:t>
            </a:r>
            <a:r>
              <a:rPr lang="zh-CN" altLang="en-US" sz="2400" b="1" dirty="0">
                <a:solidFill>
                  <a:srgbClr val="0000FF"/>
                </a:solidFill>
              </a:rPr>
              <a:t>天气状况：</a:t>
            </a:r>
            <a:r>
              <a:rPr lang="zh-CN" altLang="en-US" sz="2400" b="1" dirty="0"/>
              <a:t>云雨多的地方气温日、年较差小于云雨少的地方</a:t>
            </a:r>
          </a:p>
          <a:p>
            <a:pPr eaLnBrk="1" hangingPunct="1"/>
            <a:r>
              <a:rPr lang="en-US" altLang="zh-CN" sz="2400" b="1" dirty="0" smtClean="0">
                <a:solidFill>
                  <a:srgbClr val="0000FF"/>
                </a:solidFill>
              </a:rPr>
              <a:t>7.</a:t>
            </a:r>
            <a:r>
              <a:rPr lang="zh-CN" altLang="en-US" sz="2400" b="1" dirty="0">
                <a:solidFill>
                  <a:srgbClr val="0000FF"/>
                </a:solidFill>
              </a:rPr>
              <a:t>下垫面：</a:t>
            </a:r>
            <a:r>
              <a:rPr lang="zh-CN" altLang="en-US" sz="2400" b="1" dirty="0"/>
              <a:t>地面反射率（冰雪反射率大，气温低）；绿地气温日、年较差小于裸地</a:t>
            </a:r>
          </a:p>
          <a:p>
            <a:pPr eaLnBrk="1" hangingPunct="1"/>
            <a:r>
              <a:rPr lang="en-US" altLang="zh-CN" sz="2400" b="1" dirty="0" smtClean="0">
                <a:solidFill>
                  <a:srgbClr val="0000FF"/>
                </a:solidFill>
              </a:rPr>
              <a:t>8.</a:t>
            </a:r>
            <a:r>
              <a:rPr lang="zh-CN" altLang="en-US" sz="2400" b="1" dirty="0">
                <a:solidFill>
                  <a:srgbClr val="0000FF"/>
                </a:solidFill>
              </a:rPr>
              <a:t>人类活动</a:t>
            </a:r>
            <a:r>
              <a:rPr lang="zh-CN" altLang="en-US" sz="2400" b="1" dirty="0"/>
              <a:t>：热岛效应、温室效应等</a:t>
            </a:r>
            <a:r>
              <a:rPr lang="en-US" sz="2400" b="1" dirty="0"/>
              <a:t>                       </a:t>
            </a:r>
            <a:endParaRPr lang="zh-CN" altLang="en-US" sz="2400" b="1" dirty="0"/>
          </a:p>
          <a:p>
            <a:pPr eaLnBrk="1" hangingPunct="1"/>
            <a:endParaRPr lang="zh-CN" altLang="en-US" sz="2400" b="1" dirty="0"/>
          </a:p>
          <a:p>
            <a:pPr eaLnBrk="1" hangingPunct="1"/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8732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6829" y="71755"/>
            <a:ext cx="11854541" cy="1514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额尔齐斯河流域的可可托海,位于富蕴县城东北48公里的阿尔泰山山间,气象部门曾在可可托海地区测出了零下</a:t>
            </a: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60℃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的低温，因此这里被称为全国第二冷极。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试分析可可托海温度低的原因</a:t>
            </a:r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28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rcRect t="4956" b="1562"/>
          <a:stretch>
            <a:fillRect/>
          </a:stretch>
        </p:blipFill>
        <p:spPr>
          <a:xfrm>
            <a:off x="2654301" y="2160016"/>
            <a:ext cx="6882765" cy="4635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4933" y="71755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例题：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4956" b="1562"/>
          <a:stretch>
            <a:fillRect/>
          </a:stretch>
        </p:blipFill>
        <p:spPr>
          <a:xfrm>
            <a:off x="1614171" y="2194560"/>
            <a:ext cx="3622675" cy="22987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36846" y="2237740"/>
            <a:ext cx="1255395" cy="52197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原因：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62575" y="2916022"/>
            <a:ext cx="5153660" cy="902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>
                <a:latin typeface="Calibri" panose="020F0502020204030204" charset="0"/>
              </a:rPr>
              <a:t>① </a:t>
            </a:r>
            <a:r>
              <a:rPr lang="zh-CN" altLang="en-US" sz="2400" b="1">
                <a:solidFill>
                  <a:srgbClr val="FF0000"/>
                </a:solidFill>
              </a:rPr>
              <a:t>纬度较高</a:t>
            </a:r>
            <a:r>
              <a:rPr lang="zh-CN" altLang="en-US" sz="2400"/>
              <a:t>，冬季太阳高度小，白昼短，获得太阳辐射少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62575" y="4068031"/>
            <a:ext cx="5153660" cy="497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>
                <a:latin typeface="Calibri" panose="020F0502020204030204" charset="0"/>
              </a:rPr>
              <a:t>② 地处</a:t>
            </a:r>
            <a:r>
              <a:rPr lang="zh-CN" altLang="en-US" sz="2400"/>
              <a:t>阿尔泰山间，</a:t>
            </a:r>
            <a:r>
              <a:rPr lang="zh-CN" altLang="en-US" sz="2400" b="1">
                <a:solidFill>
                  <a:srgbClr val="FF0000"/>
                </a:solidFill>
              </a:rPr>
              <a:t>海拔高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376028" y="4788035"/>
            <a:ext cx="5153660" cy="902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>
                <a:latin typeface="Calibri" panose="020F0502020204030204" charset="0"/>
              </a:rPr>
              <a:t>③ </a:t>
            </a:r>
            <a:r>
              <a:rPr lang="zh-CN" altLang="en-US" sz="2400"/>
              <a:t>距蒙古</a:t>
            </a:r>
            <a:r>
              <a:rPr lang="en-US" altLang="zh-CN" sz="2400"/>
              <a:t>-</a:t>
            </a:r>
            <a:r>
              <a:rPr lang="zh-CN" altLang="en-US" sz="2400"/>
              <a:t>西伯利亚地区近，受</a:t>
            </a:r>
            <a:r>
              <a:rPr lang="zh-CN" altLang="en-US" sz="2400" b="1">
                <a:solidFill>
                  <a:srgbClr val="FF0000"/>
                </a:solidFill>
              </a:rPr>
              <a:t>冬季风（冷空气）</a:t>
            </a:r>
            <a:r>
              <a:rPr lang="zh-CN" altLang="en-US" sz="2400"/>
              <a:t>影响大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62575" y="5904044"/>
            <a:ext cx="5153660" cy="497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>
                <a:latin typeface="Calibri" panose="020F0502020204030204" charset="0"/>
              </a:rPr>
              <a:t>④ </a:t>
            </a:r>
            <a:r>
              <a:rPr lang="zh-CN" altLang="en-US" sz="2400"/>
              <a:t>深居内陆，</a:t>
            </a:r>
            <a:r>
              <a:rPr lang="zh-CN" altLang="en-US" sz="2400" b="1">
                <a:solidFill>
                  <a:srgbClr val="FF0000"/>
                </a:solidFill>
              </a:rPr>
              <a:t>大陆性</a:t>
            </a:r>
            <a:r>
              <a:rPr lang="zh-CN" altLang="en-US" sz="2400"/>
              <a:t>强，冬季</a:t>
            </a:r>
            <a:r>
              <a:rPr lang="zh-CN" altLang="en-US" sz="2400" b="1">
                <a:solidFill>
                  <a:srgbClr val="FF0000"/>
                </a:solidFill>
              </a:rPr>
              <a:t>降温快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71" y="4565236"/>
            <a:ext cx="3139440" cy="19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3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24000" y="-1270"/>
            <a:ext cx="9138920" cy="662297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sym typeface="+mn-ea"/>
              </a:rPr>
              <a:t>等温线</a:t>
            </a:r>
            <a:r>
              <a:rPr lang="zh-CN" altLang="en-US" sz="3600" b="1" dirty="0">
                <a:solidFill>
                  <a:srgbClr val="FF0000"/>
                </a:solidFill>
                <a:sym typeface="+mn-ea"/>
              </a:rPr>
              <a:t>及其判读</a:t>
            </a:r>
            <a:endParaRPr lang="zh-CN" altLang="en-US" sz="36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705611" y="935990"/>
            <a:ext cx="8789035" cy="117348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/>
              <a:t>1</a:t>
            </a:r>
            <a:r>
              <a:rPr lang="zh-CN" altLang="en-US" sz="3200" b="1"/>
              <a:t>、概念：</a:t>
            </a:r>
          </a:p>
          <a:p>
            <a:pPr>
              <a:lnSpc>
                <a:spcPct val="110000"/>
              </a:lnSpc>
            </a:pPr>
            <a:r>
              <a:rPr lang="zh-CN" altLang="en-US" sz="3200" b="1"/>
              <a:t>        </a:t>
            </a:r>
            <a:r>
              <a:rPr lang="zh-CN" altLang="en-US" sz="3200"/>
              <a:t>把温度相等的点连成的一条线，叫做等温线。</a:t>
            </a:r>
            <a:endParaRPr lang="en-US" altLang="zh-CN" sz="3200"/>
          </a:p>
        </p:txBody>
      </p:sp>
      <p:sp>
        <p:nvSpPr>
          <p:cNvPr id="4" name="文本框 3"/>
          <p:cNvSpPr txBox="1"/>
          <p:nvPr/>
        </p:nvSpPr>
        <p:spPr>
          <a:xfrm>
            <a:off x="1524000" y="2339975"/>
            <a:ext cx="3183256" cy="430784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/>
              <a:t>2</a:t>
            </a:r>
            <a:r>
              <a:rPr lang="zh-CN" altLang="en-US" sz="3200" b="1" dirty="0"/>
              <a:t>、特点：</a:t>
            </a:r>
          </a:p>
          <a:p>
            <a:pPr>
              <a:lnSpc>
                <a:spcPct val="110000"/>
              </a:lnSpc>
            </a:pPr>
            <a:endParaRPr lang="zh-CN" altLang="en-US" sz="200" b="1" dirty="0">
              <a:latin typeface="Calibri" panose="020F05020202040302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Calibri" panose="020F0502020204030204" charset="0"/>
              </a:rPr>
              <a:t> ①同线等温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Calibri" panose="020F0502020204030204" charset="0"/>
              </a:rPr>
              <a:t> ②同图等距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Calibri" panose="020F0502020204030204" charset="0"/>
              </a:rPr>
              <a:t> ③等温线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charset="0"/>
              </a:rPr>
              <a:t>稀疏</a:t>
            </a:r>
            <a:r>
              <a:rPr lang="zh-CN" altLang="en-US" sz="3200" dirty="0">
                <a:latin typeface="Calibri" panose="020F050202020403020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charset="0"/>
              </a:rPr>
              <a:t>DDD</a:t>
            </a:r>
            <a:r>
              <a:rPr lang="zh-CN" altLang="en-US" sz="3200" dirty="0">
                <a:latin typeface="Calibri" panose="020F0502020204030204" charset="0"/>
              </a:rPr>
              <a:t>（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charset="0"/>
              </a:rPr>
              <a:t>温差小</a:t>
            </a:r>
            <a:r>
              <a:rPr lang="zh-CN" altLang="en-US" sz="3200" dirty="0">
                <a:latin typeface="Calibri" panose="020F0502020204030204" charset="0"/>
              </a:rPr>
              <a:t>）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Calibri" panose="020F0502020204030204" charset="0"/>
              </a:rPr>
              <a:t> ④等温线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charset="0"/>
              </a:rPr>
              <a:t>密集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charset="0"/>
              </a:rPr>
              <a:t>DDD</a:t>
            </a:r>
            <a:r>
              <a:rPr lang="zh-CN" altLang="en-US" sz="3200" dirty="0">
                <a:latin typeface="Calibri" panose="020F0502020204030204" charset="0"/>
              </a:rPr>
              <a:t>（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charset="0"/>
              </a:rPr>
              <a:t>温差大</a:t>
            </a:r>
            <a:r>
              <a:rPr lang="zh-CN" altLang="en-US" sz="3200" dirty="0">
                <a:latin typeface="Calibri" panose="020F0502020204030204" charset="0"/>
              </a:rPr>
              <a:t>）</a:t>
            </a:r>
          </a:p>
        </p:txBody>
      </p:sp>
      <p:pic>
        <p:nvPicPr>
          <p:cNvPr id="7" name="图片 6" descr="图片1"/>
          <p:cNvPicPr>
            <a:picLocks noChangeAspect="1"/>
          </p:cNvPicPr>
          <p:nvPr/>
        </p:nvPicPr>
        <p:blipFill>
          <a:blip r:embed="rId3"/>
          <a:srcRect l="10659" r="12868"/>
          <a:stretch>
            <a:fillRect/>
          </a:stretch>
        </p:blipFill>
        <p:spPr>
          <a:xfrm>
            <a:off x="4822191" y="2340018"/>
            <a:ext cx="5633085" cy="43072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9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4000" y="-1270"/>
            <a:ext cx="9138920" cy="70040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rgbClr val="FF0000"/>
                </a:solidFill>
              </a:rPr>
              <a:t>判读等温线：</a:t>
            </a:r>
            <a:r>
              <a:rPr lang="zh-CN" altLang="en-US" sz="3600" b="1"/>
              <a:t>看走向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08006" y="1980016"/>
            <a:ext cx="5398135" cy="534035"/>
          </a:xfrm>
          <a:prstGeom prst="rect">
            <a:avLst/>
          </a:prstGeom>
          <a:solidFill>
            <a:srgbClr val="2CFA0A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>
                <a:latin typeface="Calibri" panose="020F0502020204030204" charset="0"/>
              </a:rPr>
              <a:t>① </a:t>
            </a:r>
            <a:r>
              <a:rPr lang="zh-CN" altLang="en-US" sz="2400" b="1"/>
              <a:t>等温线大致</a:t>
            </a:r>
            <a:r>
              <a:rPr lang="zh-CN" altLang="en-US" sz="2400" b="1">
                <a:solidFill>
                  <a:srgbClr val="FF0000"/>
                </a:solidFill>
              </a:rPr>
              <a:t>与纬线平行</a:t>
            </a:r>
            <a:r>
              <a:rPr lang="zh-CN" altLang="en-US" sz="2000"/>
              <a:t>（呈东西走向）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91006" y="1023620"/>
            <a:ext cx="5043805" cy="63246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/>
              <a:t> </a:t>
            </a:r>
            <a:r>
              <a:rPr lang="zh-CN" altLang="en-US" sz="3200"/>
              <a:t>判读影响气温的</a:t>
            </a:r>
            <a:r>
              <a:rPr lang="zh-CN" altLang="en-US" sz="3200" b="1">
                <a:solidFill>
                  <a:srgbClr val="FF0000"/>
                </a:solidFill>
              </a:rPr>
              <a:t>主导因素：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91106" y="2664021"/>
            <a:ext cx="4830445" cy="607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/>
              <a:t>影响因素：</a:t>
            </a:r>
            <a:r>
              <a:rPr lang="zh-CN" altLang="en-US" sz="2800" b="1">
                <a:solidFill>
                  <a:srgbClr val="FF0000"/>
                </a:solidFill>
              </a:rPr>
              <a:t>纬度（太阳辐射）</a:t>
            </a:r>
          </a:p>
        </p:txBody>
      </p:sp>
      <p:pic>
        <p:nvPicPr>
          <p:cNvPr id="9831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47" y="1908176"/>
            <a:ext cx="2610485" cy="14382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2208006" y="3658871"/>
            <a:ext cx="5396865" cy="534035"/>
          </a:xfrm>
          <a:prstGeom prst="rect">
            <a:avLst/>
          </a:prstGeom>
          <a:solidFill>
            <a:srgbClr val="2CFA0A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>
                <a:latin typeface="Calibri" panose="020F0502020204030204" charset="0"/>
              </a:rPr>
              <a:t>② </a:t>
            </a:r>
            <a:r>
              <a:rPr lang="zh-CN" altLang="en-US" sz="2400" b="1"/>
              <a:t>等温线大致</a:t>
            </a:r>
            <a:r>
              <a:rPr lang="zh-CN" altLang="en-US" sz="2400" b="1">
                <a:solidFill>
                  <a:srgbClr val="FF0000"/>
                </a:solidFill>
              </a:rPr>
              <a:t>与海岸线平行  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3125200" y="4320033"/>
            <a:ext cx="3561715" cy="607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/>
              <a:t>影响因素：</a:t>
            </a:r>
            <a:r>
              <a:rPr lang="zh-CN" altLang="en-US" sz="2800" b="1">
                <a:solidFill>
                  <a:srgbClr val="FF0000"/>
                </a:solidFill>
              </a:rPr>
              <a:t>海陆位置  </a:t>
            </a:r>
          </a:p>
        </p:txBody>
      </p:sp>
      <p:pic>
        <p:nvPicPr>
          <p:cNvPr id="98312" name="Picture 8"/>
          <p:cNvPicPr>
            <a:picLocks noChangeAspect="1"/>
          </p:cNvPicPr>
          <p:nvPr/>
        </p:nvPicPr>
        <p:blipFill>
          <a:blip r:embed="rId4"/>
          <a:srcRect b="5411"/>
          <a:stretch>
            <a:fillRect/>
          </a:stretch>
        </p:blipFill>
        <p:spPr>
          <a:xfrm>
            <a:off x="7716047" y="3564026"/>
            <a:ext cx="2610485" cy="14986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2208005" y="5328041"/>
            <a:ext cx="5398770" cy="534035"/>
          </a:xfrm>
          <a:prstGeom prst="rect">
            <a:avLst/>
          </a:prstGeom>
          <a:solidFill>
            <a:srgbClr val="2CFA0A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>
                <a:latin typeface="Calibri" panose="020F0502020204030204" charset="0"/>
              </a:rPr>
              <a:t>③ </a:t>
            </a:r>
            <a:r>
              <a:rPr lang="zh-CN" altLang="en-US" sz="2400" b="1"/>
              <a:t>等温线大致</a:t>
            </a:r>
            <a:r>
              <a:rPr lang="zh-CN" altLang="en-US" sz="2400" b="1">
                <a:solidFill>
                  <a:srgbClr val="FF0000"/>
                </a:solidFill>
              </a:rPr>
              <a:t>与山脉走向一致  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3443605" y="5976045"/>
            <a:ext cx="2927350" cy="607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/>
              <a:t>影响因素：</a:t>
            </a:r>
            <a:r>
              <a:rPr lang="zh-CN" altLang="en-US" sz="2800" b="1">
                <a:solidFill>
                  <a:srgbClr val="FF0000"/>
                </a:solidFill>
              </a:rPr>
              <a:t>地形   </a:t>
            </a:r>
          </a:p>
        </p:txBody>
      </p:sp>
      <p:pic>
        <p:nvPicPr>
          <p:cNvPr id="98315" name="Picture 11"/>
          <p:cNvPicPr>
            <a:picLocks noChangeAspect="1"/>
          </p:cNvPicPr>
          <p:nvPr/>
        </p:nvPicPr>
        <p:blipFill>
          <a:blip r:embed="rId5"/>
          <a:srcRect b="2724"/>
          <a:stretch>
            <a:fillRect/>
          </a:stretch>
        </p:blipFill>
        <p:spPr>
          <a:xfrm>
            <a:off x="7716047" y="5220039"/>
            <a:ext cx="2610485" cy="151955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804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2" grpId="0" bldLvl="0" animBg="1"/>
      <p:bldP spid="10" grpId="0" bldLvl="0" animBg="1"/>
      <p:bldP spid="1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的点点滴滴多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826" y="2888616"/>
            <a:ext cx="3803015" cy="3711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24000" y="-1270"/>
            <a:ext cx="9138920" cy="70040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rgbClr val="FF0000"/>
                </a:solidFill>
              </a:rPr>
              <a:t>判读等温线：</a:t>
            </a:r>
            <a:r>
              <a:rPr lang="zh-CN" altLang="en-US" sz="3600" b="1"/>
              <a:t>看弯曲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91006" y="1023620"/>
            <a:ext cx="5043805" cy="63246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/>
              <a:t> </a:t>
            </a:r>
            <a:r>
              <a:rPr lang="zh-CN" altLang="en-US" sz="3200"/>
              <a:t>判读影响气温的</a:t>
            </a:r>
            <a:r>
              <a:rPr lang="zh-CN" altLang="en-US" sz="3200" b="1">
                <a:solidFill>
                  <a:srgbClr val="FF0000"/>
                </a:solidFill>
              </a:rPr>
              <a:t>主导因素：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06906" y="1954531"/>
            <a:ext cx="4178935" cy="60769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52762D"/>
              </a:gs>
            </a:gsLst>
            <a:lin ang="5400000" scaled="0"/>
          </a:gra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>
                <a:latin typeface="Calibri" panose="020F0502020204030204" charset="0"/>
              </a:rPr>
              <a:t>① </a:t>
            </a:r>
            <a:r>
              <a:rPr lang="zh-CN" altLang="en-US" sz="2800"/>
              <a:t>陆地上：多受</a:t>
            </a:r>
            <a:r>
              <a:rPr lang="zh-CN" altLang="en-US" sz="2800" b="1">
                <a:solidFill>
                  <a:srgbClr val="FF0000"/>
                </a:solidFill>
              </a:rPr>
              <a:t>地形</a:t>
            </a:r>
            <a:r>
              <a:rPr lang="zh-CN" altLang="en-US" sz="2800"/>
              <a:t>影响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r="50587"/>
          <a:stretch>
            <a:fillRect/>
          </a:stretch>
        </p:blipFill>
        <p:spPr>
          <a:xfrm>
            <a:off x="6552566" y="2774315"/>
            <a:ext cx="3761105" cy="1789430"/>
          </a:xfrm>
          <a:prstGeom prst="rect">
            <a:avLst/>
          </a:prstGeom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rcRect l="49074"/>
          <a:stretch>
            <a:fillRect/>
          </a:stretch>
        </p:blipFill>
        <p:spPr>
          <a:xfrm>
            <a:off x="6539865" y="4563746"/>
            <a:ext cx="3769360" cy="1901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35396" y="1954531"/>
            <a:ext cx="4178935" cy="60769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52762D"/>
              </a:gs>
            </a:gsLst>
            <a:lin ang="5400000" scaled="0"/>
          </a:gra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>
                <a:latin typeface="Calibri" panose="020F0502020204030204" charset="0"/>
              </a:rPr>
              <a:t>② </a:t>
            </a:r>
            <a:r>
              <a:rPr lang="zh-CN" altLang="en-US" sz="2800"/>
              <a:t>海洋上：多受</a:t>
            </a:r>
            <a:r>
              <a:rPr lang="zh-CN" altLang="en-US" sz="2800" b="1">
                <a:solidFill>
                  <a:srgbClr val="FF0000"/>
                </a:solidFill>
              </a:rPr>
              <a:t>洋流</a:t>
            </a:r>
            <a:r>
              <a:rPr lang="zh-CN" altLang="en-US" sz="2800"/>
              <a:t>影响</a:t>
            </a:r>
          </a:p>
        </p:txBody>
      </p:sp>
    </p:spTree>
    <p:extLst>
      <p:ext uri="{BB962C8B-B14F-4D97-AF65-F5344CB8AC3E}">
        <p14:creationId xmlns:p14="http://schemas.microsoft.com/office/powerpoint/2010/main" val="8351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val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210800" y="32766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327692" name="Rectangle 12"/>
          <p:cNvSpPr>
            <a:spLocks noChangeArrowheads="1"/>
          </p:cNvSpPr>
          <p:nvPr/>
        </p:nvSpPr>
        <p:spPr bwMode="auto">
          <a:xfrm>
            <a:off x="3048000" y="990600"/>
            <a:ext cx="4572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、必修</a:t>
            </a:r>
            <a:r>
              <a:rPr lang="en-US" altLang="zh-CN" sz="32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2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2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、世界地理、中国地理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、自然灾害、环境保护</a:t>
            </a:r>
          </a:p>
          <a:p>
            <a:pPr eaLnBrk="1" hangingPunct="1">
              <a:spcBef>
                <a:spcPct val="50000"/>
              </a:spcBef>
            </a:pPr>
            <a:endParaRPr lang="zh-CN" altLang="en-US" sz="3200" b="1" dirty="0">
              <a:solidFill>
                <a:srgbClr val="CC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694" name="AutoShape 14"/>
          <p:cNvSpPr>
            <a:spLocks/>
          </p:cNvSpPr>
          <p:nvPr/>
        </p:nvSpPr>
        <p:spPr bwMode="auto">
          <a:xfrm>
            <a:off x="2743200" y="1219200"/>
            <a:ext cx="228600" cy="1676400"/>
          </a:xfrm>
          <a:prstGeom prst="leftBrace">
            <a:avLst>
              <a:gd name="adj1" fmla="val 61111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327695" name="AutoShape 15"/>
          <p:cNvSpPr>
            <a:spLocks/>
          </p:cNvSpPr>
          <p:nvPr/>
        </p:nvSpPr>
        <p:spPr bwMode="auto">
          <a:xfrm>
            <a:off x="7924800" y="1143000"/>
            <a:ext cx="228600" cy="1752600"/>
          </a:xfrm>
          <a:prstGeom prst="rightBrace">
            <a:avLst>
              <a:gd name="adj1" fmla="val 6388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327696" name="Text Box 16"/>
          <p:cNvSpPr txBox="1">
            <a:spLocks noChangeArrowheads="1"/>
          </p:cNvSpPr>
          <p:nvPr/>
        </p:nvSpPr>
        <p:spPr bwMode="auto">
          <a:xfrm>
            <a:off x="8382000" y="1295401"/>
            <a:ext cx="1981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solidFill>
                  <a:srgbClr val="CC0000"/>
                </a:solidFill>
              </a:rPr>
              <a:t>2022.1</a:t>
            </a:r>
            <a:endParaRPr lang="en-US" altLang="zh-CN" sz="3200" b="1" dirty="0">
              <a:solidFill>
                <a:srgbClr val="CC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 smtClean="0">
                <a:solidFill>
                  <a:srgbClr val="CC0000"/>
                </a:solidFill>
              </a:rPr>
              <a:t>2022.6</a:t>
            </a:r>
            <a:endParaRPr lang="en-US" altLang="zh-CN" sz="32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35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7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7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92" grpId="0"/>
      <p:bldP spid="327694" grpId="0" animBg="1"/>
      <p:bldP spid="327695" grpId="0" animBg="1"/>
      <p:bldP spid="32769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4000" y="-1270"/>
            <a:ext cx="9138920" cy="70040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rgbClr val="FF0000"/>
                </a:solidFill>
              </a:rPr>
              <a:t>判读等温线：</a:t>
            </a:r>
            <a:r>
              <a:rPr lang="zh-CN" altLang="en-US" sz="3600" b="1"/>
              <a:t>看闭合</a:t>
            </a: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09" y="2052016"/>
            <a:ext cx="7038340" cy="429831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8" name="圆角矩形标注 17"/>
          <p:cNvSpPr/>
          <p:nvPr/>
        </p:nvSpPr>
        <p:spPr>
          <a:xfrm>
            <a:off x="1884004" y="5112038"/>
            <a:ext cx="3880485" cy="930910"/>
          </a:xfrm>
          <a:prstGeom prst="wedgeRoundRectCallout">
            <a:avLst>
              <a:gd name="adj1" fmla="val 5211"/>
              <a:gd name="adj2" fmla="val -270532"/>
              <a:gd name="adj3" fmla="val 16667"/>
            </a:avLst>
          </a:prstGeom>
          <a:gradFill>
            <a:gsLst>
              <a:gs pos="100000">
                <a:srgbClr val="2CFA0A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标注 15"/>
          <p:cNvSpPr/>
          <p:nvPr/>
        </p:nvSpPr>
        <p:spPr>
          <a:xfrm>
            <a:off x="5484496" y="1000125"/>
            <a:ext cx="4498975" cy="932180"/>
          </a:xfrm>
          <a:prstGeom prst="wedgeRoundRectCallout">
            <a:avLst>
              <a:gd name="adj1" fmla="val 27981"/>
              <a:gd name="adj2" fmla="val 158378"/>
              <a:gd name="adj3" fmla="val 16667"/>
            </a:avLst>
          </a:prstGeom>
          <a:solidFill>
            <a:srgbClr val="2CFA0A"/>
          </a:solidFill>
          <a:ln>
            <a:noFill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71981" y="977266"/>
            <a:ext cx="2572385" cy="70040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600"/>
              <a:t> </a:t>
            </a:r>
            <a:r>
              <a:rPr lang="zh-CN" altLang="en-US" sz="3600"/>
              <a:t>判断地形：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84495" y="1183640"/>
            <a:ext cx="4498340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高温中心</a:t>
            </a:r>
            <a:r>
              <a:rPr lang="zh-CN" altLang="en-US" sz="2800"/>
              <a:t>：</a:t>
            </a:r>
            <a:r>
              <a:rPr lang="zh-CN" altLang="en-US" sz="2800" b="1">
                <a:solidFill>
                  <a:srgbClr val="FF0000"/>
                </a:solidFill>
              </a:rPr>
              <a:t>盆地、城市热岛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914525" y="5294630"/>
            <a:ext cx="3820160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低温中心</a:t>
            </a:r>
            <a:r>
              <a:rPr lang="zh-CN" altLang="en-US" sz="2800"/>
              <a:t>：</a:t>
            </a:r>
            <a:r>
              <a:rPr lang="zh-CN" altLang="en-US" sz="2800" b="1">
                <a:solidFill>
                  <a:srgbClr val="FF0000"/>
                </a:solidFill>
              </a:rPr>
              <a:t>山地、高原</a:t>
            </a:r>
          </a:p>
        </p:txBody>
      </p:sp>
    </p:spTree>
    <p:extLst>
      <p:ext uri="{BB962C8B-B14F-4D97-AF65-F5344CB8AC3E}">
        <p14:creationId xmlns:p14="http://schemas.microsoft.com/office/powerpoint/2010/main" val="395709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5"/>
          <p:cNvPicPr>
            <a:picLocks noChangeAspect="1"/>
          </p:cNvPicPr>
          <p:nvPr/>
        </p:nvPicPr>
        <p:blipFill>
          <a:blip r:embed="rId2"/>
          <a:srcRect t="808" b="1057"/>
          <a:stretch>
            <a:fillRect/>
          </a:stretch>
        </p:blipFill>
        <p:spPr>
          <a:xfrm>
            <a:off x="1997710" y="1548012"/>
            <a:ext cx="8408670" cy="52451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一、气 温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04002" y="807720"/>
            <a:ext cx="37484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4</a:t>
            </a:r>
            <a:r>
              <a:rPr lang="zh-CN" altLang="en-US" sz="2400" b="1"/>
              <a:t>、</a:t>
            </a:r>
            <a:r>
              <a:rPr lang="zh-CN" altLang="en-US" sz="3200"/>
              <a:t>气温的水平分布 </a:t>
            </a:r>
            <a:r>
              <a:rPr lang="zh-CN" altLang="en-US" sz="2800"/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05831" y="841375"/>
            <a:ext cx="4552315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/>
              <a:t> </a:t>
            </a:r>
            <a:r>
              <a:rPr lang="zh-CN" altLang="en-US" sz="2800" b="1"/>
              <a:t>空间上</a:t>
            </a:r>
            <a:r>
              <a:rPr lang="zh-CN" altLang="en-US" sz="2400"/>
              <a:t>：</a:t>
            </a:r>
            <a:r>
              <a:rPr lang="zh-CN" altLang="en-US" sz="2800" b="1">
                <a:solidFill>
                  <a:srgbClr val="FF0000"/>
                </a:solidFill>
              </a:rPr>
              <a:t>由低纬向高纬递减</a:t>
            </a:r>
          </a:p>
        </p:txBody>
      </p:sp>
      <p:sp>
        <p:nvSpPr>
          <p:cNvPr id="15" name="虚尾箭头 14"/>
          <p:cNvSpPr/>
          <p:nvPr/>
        </p:nvSpPr>
        <p:spPr>
          <a:xfrm>
            <a:off x="5556030" y="966470"/>
            <a:ext cx="374015" cy="314960"/>
          </a:xfrm>
          <a:prstGeom prst="stripedRightArrow">
            <a:avLst>
              <a:gd name="adj1" fmla="val 55816"/>
              <a:gd name="adj2" fmla="val 500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88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截图20190122225118"/>
          <p:cNvPicPr>
            <a:picLocks noChangeAspect="1"/>
          </p:cNvPicPr>
          <p:nvPr/>
        </p:nvPicPr>
        <p:blipFill>
          <a:blip r:embed="rId3"/>
          <a:srcRect b="2506"/>
          <a:stretch>
            <a:fillRect/>
          </a:stretch>
        </p:blipFill>
        <p:spPr>
          <a:xfrm>
            <a:off x="6168035" y="2244725"/>
            <a:ext cx="4181475" cy="28384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图片 8" descr="截图201901222250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004" y="2244725"/>
            <a:ext cx="4181475" cy="28384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1524000" y="-1270"/>
            <a:ext cx="9138920" cy="70040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rgbClr val="FF0000"/>
                </a:solidFill>
              </a:rPr>
              <a:t>等温线应用：</a:t>
            </a:r>
            <a:r>
              <a:rPr lang="zh-CN" altLang="en-US" sz="3600" b="1"/>
              <a:t>判断半球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57986" y="1032510"/>
            <a:ext cx="8870315" cy="87884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3200">
                <a:sym typeface="+mn-ea"/>
              </a:rPr>
              <a:t>  </a:t>
            </a:r>
            <a:r>
              <a:rPr lang="zh-CN" altLang="en-US" sz="3200">
                <a:sym typeface="+mn-ea"/>
              </a:rPr>
              <a:t>请判断甲、乙两图分别属于南北哪个半球？</a:t>
            </a:r>
          </a:p>
          <a:p>
            <a:pPr algn="ctr">
              <a:lnSpc>
                <a:spcPct val="20000"/>
              </a:lnSpc>
            </a:pPr>
            <a:endParaRPr lang="zh-CN" altLang="en-US" sz="3200">
              <a:sym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5288915" y="2515236"/>
            <a:ext cx="0" cy="20520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9570720" y="2760346"/>
            <a:ext cx="0" cy="20160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279775" y="5359747"/>
            <a:ext cx="1586230" cy="632460"/>
          </a:xfrm>
          <a:prstGeom prst="rect">
            <a:avLst/>
          </a:prstGeom>
          <a:solidFill>
            <a:srgbClr val="2CFA0A"/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>
                <a:solidFill>
                  <a:srgbClr val="FF0000"/>
                </a:solidFill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北半球</a:t>
            </a:r>
            <a:r>
              <a:rPr lang="zh-CN" altLang="en-US" sz="32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84110" y="5359747"/>
            <a:ext cx="1586230" cy="632460"/>
          </a:xfrm>
          <a:prstGeom prst="rect">
            <a:avLst/>
          </a:prstGeom>
          <a:solidFill>
            <a:srgbClr val="2CFA0A"/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>
                <a:solidFill>
                  <a:srgbClr val="FF0000"/>
                </a:solidFill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南半球</a:t>
            </a:r>
            <a:r>
              <a:rPr lang="zh-CN" altLang="en-US" sz="3200" b="1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547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一、气 温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84851" y="900007"/>
            <a:ext cx="3842719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4</a:t>
            </a:r>
            <a:r>
              <a:rPr lang="zh-CN" altLang="en-US" sz="2400" b="1"/>
              <a:t>、</a:t>
            </a:r>
            <a:r>
              <a:rPr lang="zh-CN" altLang="en-US" sz="3200"/>
              <a:t>气温的水平分布 </a:t>
            </a:r>
            <a:r>
              <a:rPr lang="zh-CN" altLang="en-US" sz="2800"/>
              <a:t> </a:t>
            </a:r>
          </a:p>
        </p:txBody>
      </p:sp>
      <p:pic>
        <p:nvPicPr>
          <p:cNvPr id="8" name="图片 7" descr="图片6"/>
          <p:cNvPicPr>
            <a:picLocks noChangeAspect="1"/>
          </p:cNvPicPr>
          <p:nvPr/>
        </p:nvPicPr>
        <p:blipFill>
          <a:blip r:embed="rId2"/>
          <a:srcRect t="-1024"/>
          <a:stretch>
            <a:fillRect/>
          </a:stretch>
        </p:blipFill>
        <p:spPr>
          <a:xfrm>
            <a:off x="2500631" y="1692276"/>
            <a:ext cx="7191375" cy="50666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任意多边形 13"/>
          <p:cNvSpPr/>
          <p:nvPr/>
        </p:nvSpPr>
        <p:spPr>
          <a:xfrm>
            <a:off x="4005581" y="2008505"/>
            <a:ext cx="318135" cy="4434840"/>
          </a:xfrm>
          <a:custGeom>
            <a:avLst/>
            <a:gdLst>
              <a:gd name="connisteX0" fmla="*/ 284480 w 284480"/>
              <a:gd name="connsiteY0" fmla="*/ 0 h 4439285"/>
              <a:gd name="connisteX1" fmla="*/ 0 w 284480"/>
              <a:gd name="connsiteY1" fmla="*/ 1536700 h 4439285"/>
              <a:gd name="connisteX2" fmla="*/ 0 w 284480"/>
              <a:gd name="connsiteY2" fmla="*/ 3101975 h 4439285"/>
              <a:gd name="connisteX3" fmla="*/ 284480 w 284480"/>
              <a:gd name="connsiteY3" fmla="*/ 4439285 h 4439285"/>
              <a:gd name="connisteX4" fmla="*/ 284480 w 284480"/>
              <a:gd name="connsiteY4" fmla="*/ 0 h 44392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84480" h="4439285">
                <a:moveTo>
                  <a:pt x="284480" y="0"/>
                </a:moveTo>
                <a:lnTo>
                  <a:pt x="0" y="1536700"/>
                </a:lnTo>
                <a:lnTo>
                  <a:pt x="0" y="3101975"/>
                </a:lnTo>
                <a:lnTo>
                  <a:pt x="284480" y="4439285"/>
                </a:lnTo>
                <a:lnTo>
                  <a:pt x="28448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图片6"/>
          <p:cNvPicPr>
            <a:picLocks noChangeAspect="1"/>
          </p:cNvPicPr>
          <p:nvPr/>
        </p:nvPicPr>
        <p:blipFill>
          <a:blip r:embed="rId2"/>
          <a:srcRect t="-1024"/>
          <a:stretch>
            <a:fillRect/>
          </a:stretch>
        </p:blipFill>
        <p:spPr>
          <a:xfrm>
            <a:off x="1784985" y="3542030"/>
            <a:ext cx="2223770" cy="15671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2" name="图片 11" descr="图片6 - 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715" y="2007870"/>
            <a:ext cx="6209030" cy="443611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6335396" y="4356032"/>
            <a:ext cx="401955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/>
              <a:t>B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257541" y="4356032"/>
            <a:ext cx="401955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/>
              <a:t>A</a:t>
            </a:r>
          </a:p>
        </p:txBody>
      </p:sp>
      <p:sp>
        <p:nvSpPr>
          <p:cNvPr id="17" name="任意多边形 16"/>
          <p:cNvSpPr/>
          <p:nvPr/>
        </p:nvSpPr>
        <p:spPr>
          <a:xfrm rot="21540000">
            <a:off x="5016026" y="4284032"/>
            <a:ext cx="4069080" cy="133350"/>
          </a:xfrm>
          <a:custGeom>
            <a:avLst/>
            <a:gdLst>
              <a:gd name="connisteX0" fmla="*/ 0 w 4069080"/>
              <a:gd name="connsiteY0" fmla="*/ 0 h 133654"/>
              <a:gd name="connisteX1" fmla="*/ 2432685 w 4069080"/>
              <a:gd name="connsiteY1" fmla="*/ 128270 h 133654"/>
              <a:gd name="connisteX2" fmla="*/ 4069080 w 4069080"/>
              <a:gd name="connsiteY2" fmla="*/ 99695 h 13365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069080" h="133655">
                <a:moveTo>
                  <a:pt x="0" y="0"/>
                </a:moveTo>
                <a:cubicBezTo>
                  <a:pt x="454025" y="26035"/>
                  <a:pt x="1618615" y="108585"/>
                  <a:pt x="2432685" y="128270"/>
                </a:cubicBezTo>
                <a:cubicBezTo>
                  <a:pt x="3246755" y="147955"/>
                  <a:pt x="3790315" y="107950"/>
                  <a:pt x="4069080" y="99695"/>
                </a:cubicBezTo>
              </a:path>
            </a:pathLst>
          </a:cu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356600" y="4284032"/>
            <a:ext cx="204470" cy="20574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434455" y="4284032"/>
            <a:ext cx="204470" cy="20574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324541" y="2323788"/>
            <a:ext cx="4208145" cy="60769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/>
              <a:t> </a:t>
            </a:r>
            <a:r>
              <a:rPr lang="zh-CN" altLang="en-US" sz="2800" b="1"/>
              <a:t>夏季</a:t>
            </a:r>
            <a:r>
              <a:rPr lang="zh-CN" altLang="en-US" sz="2800"/>
              <a:t>：同纬度</a:t>
            </a:r>
            <a:r>
              <a:rPr lang="zh-CN" altLang="en-US" sz="2800" b="1">
                <a:solidFill>
                  <a:srgbClr val="FF0000"/>
                </a:solidFill>
              </a:rPr>
              <a:t>陆地＞海洋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>
            <a:off x="5389246" y="1960246"/>
            <a:ext cx="935355" cy="363855"/>
          </a:xfrm>
          <a:prstGeom prst="straightConnector1">
            <a:avLst/>
          </a:prstGeom>
          <a:ln w="44450">
            <a:solidFill>
              <a:srgbClr val="FF000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1" idx="1"/>
            <a:endCxn id="22" idx="3"/>
          </p:cNvCxnSpPr>
          <p:nvPr/>
        </p:nvCxnSpPr>
        <p:spPr>
          <a:xfrm flipH="1" flipV="1">
            <a:off x="5389246" y="2324101"/>
            <a:ext cx="935355" cy="304165"/>
          </a:xfrm>
          <a:prstGeom prst="straightConnector1">
            <a:avLst/>
          </a:prstGeom>
          <a:ln w="44450">
            <a:solidFill>
              <a:srgbClr val="FF000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784985" y="2007870"/>
            <a:ext cx="3604260" cy="632460"/>
          </a:xfrm>
          <a:prstGeom prst="rect">
            <a:avLst/>
          </a:prstGeom>
          <a:solidFill>
            <a:srgbClr val="2CFA0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/>
              <a:t> </a:t>
            </a:r>
            <a:r>
              <a:rPr lang="zh-CN" altLang="en-US" sz="3200"/>
              <a:t>海陆热力性质差异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24541" y="1656013"/>
            <a:ext cx="4208145" cy="60769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/>
              <a:t> </a:t>
            </a:r>
            <a:r>
              <a:rPr lang="zh-CN" altLang="en-US" sz="2800" b="1"/>
              <a:t>冬季</a:t>
            </a:r>
            <a:r>
              <a:rPr lang="zh-CN" altLang="en-US" sz="2800"/>
              <a:t>：同纬度</a:t>
            </a:r>
            <a:r>
              <a:rPr lang="zh-CN" altLang="en-US" sz="2800" b="1">
                <a:solidFill>
                  <a:srgbClr val="FF0000"/>
                </a:solidFill>
              </a:rPr>
              <a:t>陆地＜海洋</a:t>
            </a:r>
          </a:p>
        </p:txBody>
      </p:sp>
      <p:sp>
        <p:nvSpPr>
          <p:cNvPr id="15" name="虚尾箭头 14"/>
          <p:cNvSpPr/>
          <p:nvPr/>
        </p:nvSpPr>
        <p:spPr>
          <a:xfrm>
            <a:off x="5730240" y="1058545"/>
            <a:ext cx="453390" cy="314960"/>
          </a:xfrm>
          <a:prstGeom prst="stripedRightArrow">
            <a:avLst>
              <a:gd name="adj1" fmla="val 55816"/>
              <a:gd name="adj2" fmla="val 500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83630" y="899795"/>
            <a:ext cx="1816100" cy="63246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/>
              <a:t>时间上：</a:t>
            </a:r>
          </a:p>
        </p:txBody>
      </p:sp>
    </p:spTree>
    <p:extLst>
      <p:ext uri="{BB962C8B-B14F-4D97-AF65-F5344CB8AC3E}">
        <p14:creationId xmlns:p14="http://schemas.microsoft.com/office/powerpoint/2010/main" val="74131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0" grpId="0"/>
      <p:bldP spid="19" grpId="0"/>
      <p:bldP spid="17" grpId="0" animBg="1"/>
      <p:bldP spid="10" grpId="0" animBg="1"/>
      <p:bldP spid="18" grpId="0" animBg="1"/>
      <p:bldP spid="21" grpId="0" bldLvl="0" animBg="1"/>
      <p:bldP spid="22" grpId="0" bldLvl="0" animBg="1"/>
      <p:bldP spid="6" grpId="0" bldLvl="0" animBg="1"/>
      <p:bldP spid="15" grpId="0" bldLvl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图20190122222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08" y="2340018"/>
            <a:ext cx="6549390" cy="4020185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1524000" y="-1270"/>
            <a:ext cx="9138920" cy="70040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rgbClr val="FF0000"/>
                </a:solidFill>
                <a:sym typeface="+mn-ea"/>
              </a:rPr>
              <a:t>等温线应用</a:t>
            </a:r>
            <a:r>
              <a:rPr lang="zh-CN" altLang="en-US" sz="3600" b="1">
                <a:solidFill>
                  <a:srgbClr val="FF0000"/>
                </a:solidFill>
              </a:rPr>
              <a:t>：</a:t>
            </a:r>
            <a:r>
              <a:rPr lang="zh-CN" altLang="en-US" sz="3600" b="1"/>
              <a:t>判断海陆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0206" y="900007"/>
            <a:ext cx="8912225" cy="127254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sym typeface="+mn-ea"/>
              </a:rPr>
              <a:t>    </a:t>
            </a:r>
            <a:r>
              <a:rPr lang="zh-CN" altLang="en-US" sz="3200">
                <a:sym typeface="+mn-ea"/>
              </a:rPr>
              <a:t>图中虚线为海岸线</a:t>
            </a:r>
            <a:r>
              <a:rPr lang="zh-CN" altLang="en-US" sz="2800">
                <a:sym typeface="+mn-ea"/>
              </a:rPr>
              <a:t>，</a:t>
            </a:r>
            <a:r>
              <a:rPr lang="zh-CN" altLang="en-US" sz="3200">
                <a:sym typeface="+mn-ea"/>
              </a:rPr>
              <a:t>若时间为 </a:t>
            </a:r>
            <a:r>
              <a:rPr lang="en-US" altLang="zh-CN" sz="3200">
                <a:sym typeface="+mn-ea"/>
              </a:rPr>
              <a:t>7 </a:t>
            </a:r>
            <a:r>
              <a:rPr lang="zh-CN" altLang="en-US" sz="3200">
                <a:sym typeface="+mn-ea"/>
              </a:rPr>
              <a:t>月</a:t>
            </a:r>
            <a:r>
              <a:rPr lang="zh-CN" altLang="en-US" sz="2800">
                <a:sym typeface="+mn-ea"/>
              </a:rPr>
              <a:t>，</a:t>
            </a:r>
            <a:r>
              <a:rPr lang="zh-CN" altLang="en-US" sz="3200">
                <a:sym typeface="+mn-ea"/>
              </a:rPr>
              <a:t>则甲</a:t>
            </a:r>
            <a:r>
              <a:rPr lang="zh-CN" altLang="en-US" sz="2800">
                <a:sym typeface="+mn-ea"/>
              </a:rPr>
              <a:t>、</a:t>
            </a:r>
            <a:r>
              <a:rPr lang="zh-CN" altLang="en-US" sz="3200">
                <a:sym typeface="+mn-ea"/>
              </a:rPr>
              <a:t>乙分别属于陆地还是海洋？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68155" y="4392032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22</a:t>
            </a:r>
            <a:r>
              <a:rPr lang="en-US" altLang="zh-CN" sz="3200"/>
              <a:t>℃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368155" y="3528026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24</a:t>
            </a:r>
            <a:r>
              <a:rPr lang="en-US" altLang="zh-CN" sz="3200"/>
              <a:t>℃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68155" y="2664020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26</a:t>
            </a:r>
            <a:r>
              <a:rPr lang="en-US" altLang="zh-CN" sz="3200"/>
              <a:t>℃</a:t>
            </a:r>
          </a:p>
        </p:txBody>
      </p:sp>
      <p:sp>
        <p:nvSpPr>
          <p:cNvPr id="7" name="椭圆 6"/>
          <p:cNvSpPr/>
          <p:nvPr/>
        </p:nvSpPr>
        <p:spPr>
          <a:xfrm>
            <a:off x="7248042" y="756007"/>
            <a:ext cx="1028700" cy="1014095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227821" y="2447926"/>
            <a:ext cx="1316355" cy="2849245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8" idx="0"/>
            <a:endCxn id="9" idx="4"/>
          </p:cNvCxnSpPr>
          <p:nvPr/>
        </p:nvCxnSpPr>
        <p:spPr>
          <a:xfrm flipH="1" flipV="1">
            <a:off x="9886316" y="5297170"/>
            <a:ext cx="8255" cy="39116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5" idx="1"/>
            <a:endCxn id="7" idx="5"/>
          </p:cNvCxnSpPr>
          <p:nvPr/>
        </p:nvCxnSpPr>
        <p:spPr>
          <a:xfrm flipH="1" flipV="1">
            <a:off x="8126095" y="1621791"/>
            <a:ext cx="406400" cy="278765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4" idx="1"/>
            <a:endCxn id="4" idx="3"/>
          </p:cNvCxnSpPr>
          <p:nvPr/>
        </p:nvCxnSpPr>
        <p:spPr>
          <a:xfrm>
            <a:off x="3036011" y="3996030"/>
            <a:ext cx="57240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7388860" y="3892872"/>
            <a:ext cx="204470" cy="20574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85310" y="3892872"/>
            <a:ext cx="204470" cy="20574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179570" y="3204024"/>
            <a:ext cx="615950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600" b="1"/>
              <a:t>甲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183120" y="3240025"/>
            <a:ext cx="615950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600" b="1"/>
              <a:t>乙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376028" y="3024023"/>
            <a:ext cx="13677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/>
              <a:t>＜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385311" y="5688042"/>
            <a:ext cx="1116965" cy="632460"/>
          </a:xfrm>
          <a:prstGeom prst="rect">
            <a:avLst/>
          </a:prstGeom>
          <a:solidFill>
            <a:srgbClr val="2CFA0A"/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陆 地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604001" y="5688042"/>
            <a:ext cx="1116965" cy="632460"/>
          </a:xfrm>
          <a:prstGeom prst="rect">
            <a:avLst/>
          </a:prstGeom>
          <a:solidFill>
            <a:srgbClr val="2CFA0A"/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 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93530" y="5688482"/>
            <a:ext cx="1402080" cy="632460"/>
          </a:xfrm>
          <a:prstGeom prst="rect">
            <a:avLst/>
          </a:prstGeom>
          <a:solidFill>
            <a:srgbClr val="2CFA0A"/>
          </a:solidFill>
          <a:effectLst>
            <a:outerShdw blurRad="508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南半球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532496" y="1584012"/>
            <a:ext cx="1278255" cy="632460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508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solidFill>
                  <a:srgbClr val="FF0000"/>
                </a:solidFill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冬 季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5229" y="3219079"/>
            <a:ext cx="1904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点南陆南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点北陆北</a:t>
            </a:r>
          </a:p>
        </p:txBody>
      </p:sp>
    </p:spTree>
    <p:extLst>
      <p:ext uri="{BB962C8B-B14F-4D97-AF65-F5344CB8AC3E}">
        <p14:creationId xmlns:p14="http://schemas.microsoft.com/office/powerpoint/2010/main" val="126458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7" grpId="0" animBg="1"/>
      <p:bldP spid="18" grpId="0" animBg="1"/>
      <p:bldP spid="19" grpId="0"/>
      <p:bldP spid="20" grpId="0"/>
      <p:bldP spid="21" grpId="0"/>
      <p:bldP spid="22" grpId="0" bldLvl="0" animBg="1"/>
      <p:bldP spid="23" grpId="0" bldLvl="0" animBg="1"/>
      <p:bldP spid="8" grpId="0" bldLvl="0" animBg="1"/>
      <p:bldP spid="15" grpId="0" bldLvl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24000" y="-1270"/>
            <a:ext cx="9138920" cy="70040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rgbClr val="FF0000"/>
                </a:solidFill>
                <a:sym typeface="+mn-ea"/>
              </a:rPr>
              <a:t>等温线应用</a:t>
            </a:r>
            <a:r>
              <a:rPr lang="zh-CN" altLang="en-US" sz="3600" b="1">
                <a:solidFill>
                  <a:srgbClr val="FF0000"/>
                </a:solidFill>
              </a:rPr>
              <a:t>：</a:t>
            </a:r>
            <a:r>
              <a:rPr lang="zh-CN" altLang="en-US" sz="3600" b="1"/>
              <a:t>判断季节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57986" y="1032510"/>
            <a:ext cx="8870315" cy="87884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3200">
                <a:sym typeface="+mn-ea"/>
              </a:rPr>
              <a:t>  </a:t>
            </a:r>
            <a:r>
              <a:rPr lang="zh-CN" altLang="en-US" sz="3200">
                <a:sym typeface="+mn-ea"/>
              </a:rPr>
              <a:t>请根据下图等温线分布规律，判断该地的季节？</a:t>
            </a:r>
          </a:p>
          <a:p>
            <a:pPr algn="ctr">
              <a:lnSpc>
                <a:spcPct val="20000"/>
              </a:lnSpc>
            </a:pPr>
            <a:endParaRPr lang="zh-CN" altLang="en-US" sz="3200">
              <a:sym typeface="+mn-ea"/>
            </a:endParaRPr>
          </a:p>
        </p:txBody>
      </p:sp>
      <p:pic>
        <p:nvPicPr>
          <p:cNvPr id="2" name="图片 1" descr="截图201901222310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75" y="2176146"/>
            <a:ext cx="5829300" cy="409130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9254490" y="3348025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12</a:t>
            </a:r>
            <a:r>
              <a:rPr lang="en-US" altLang="zh-CN" sz="3200"/>
              <a:t>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54490" y="4248031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14</a:t>
            </a:r>
            <a:r>
              <a:rPr lang="en-US" altLang="zh-CN" sz="3200"/>
              <a:t>℃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254490" y="5112038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16</a:t>
            </a:r>
            <a:r>
              <a:rPr lang="en-US" altLang="zh-CN" sz="3200"/>
              <a:t>℃</a:t>
            </a:r>
          </a:p>
        </p:txBody>
      </p:sp>
      <p:sp>
        <p:nvSpPr>
          <p:cNvPr id="13" name="椭圆 12"/>
          <p:cNvSpPr/>
          <p:nvPr/>
        </p:nvSpPr>
        <p:spPr>
          <a:xfrm>
            <a:off x="9123046" y="3145791"/>
            <a:ext cx="1316355" cy="2849245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3" idx="0"/>
            <a:endCxn id="14" idx="2"/>
          </p:cNvCxnSpPr>
          <p:nvPr/>
        </p:nvCxnSpPr>
        <p:spPr>
          <a:xfrm flipV="1">
            <a:off x="9781540" y="2720340"/>
            <a:ext cx="0" cy="425450"/>
          </a:xfrm>
          <a:prstGeom prst="straightConnector1">
            <a:avLst/>
          </a:prstGeom>
          <a:ln w="44450">
            <a:solidFill>
              <a:srgbClr val="FF000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080500" y="2088015"/>
            <a:ext cx="1402080" cy="632460"/>
          </a:xfrm>
          <a:prstGeom prst="rect">
            <a:avLst/>
          </a:prstGeom>
          <a:solidFill>
            <a:srgbClr val="2CFA0A"/>
          </a:solidFill>
          <a:effectLst>
            <a:outerShdw blurRad="508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北半球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794760" y="5491481"/>
            <a:ext cx="4624070" cy="8820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3900019" y="3992855"/>
            <a:ext cx="44280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655820" y="3889697"/>
            <a:ext cx="204470" cy="20574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01230" y="3889697"/>
            <a:ext cx="204470" cy="20574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56029" y="5436041"/>
            <a:ext cx="13677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/>
              <a:t>＜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720340" y="2087593"/>
            <a:ext cx="1475740" cy="1014095"/>
          </a:xfrm>
          <a:prstGeom prst="rect">
            <a:avLst/>
          </a:prstGeom>
          <a:solidFill>
            <a:srgbClr val="2CFA0A"/>
          </a:solidFill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夏 季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>
              <a:lnSpc>
                <a:spcPct val="30000"/>
              </a:lnSpc>
            </a:pP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78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7" grpId="0" animBg="1"/>
      <p:bldP spid="19" grpId="0" bldLvl="0" animBg="1"/>
      <p:bldP spid="20" grpId="0" bldLvl="0" animBg="1"/>
      <p:bldP spid="21" grpId="0"/>
      <p:bldP spid="2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截图201901230038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765" y="2831465"/>
            <a:ext cx="2623820" cy="336804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6492037" y="2664021"/>
            <a:ext cx="0" cy="3096023"/>
          </a:xfrm>
          <a:prstGeom prst="straightConnector1">
            <a:avLst/>
          </a:prstGeom>
          <a:ln w="50800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524000" y="-1270"/>
            <a:ext cx="9138920" cy="70040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rgbClr val="FF0000"/>
                </a:solidFill>
              </a:rPr>
              <a:t>等温线应用：</a:t>
            </a:r>
            <a:r>
              <a:rPr lang="zh-CN" altLang="en-US" sz="3600" b="1"/>
              <a:t>判断洋流</a:t>
            </a:r>
          </a:p>
        </p:txBody>
      </p:sp>
      <p:pic>
        <p:nvPicPr>
          <p:cNvPr id="2" name="图片 1" descr="截图20190123002320"/>
          <p:cNvPicPr>
            <a:picLocks noChangeAspect="1"/>
          </p:cNvPicPr>
          <p:nvPr/>
        </p:nvPicPr>
        <p:blipFill>
          <a:blip r:embed="rId4"/>
          <a:srcRect t="4743" b="7634"/>
          <a:stretch>
            <a:fillRect/>
          </a:stretch>
        </p:blipFill>
        <p:spPr>
          <a:xfrm>
            <a:off x="2828291" y="2844022"/>
            <a:ext cx="2403475" cy="3425825"/>
          </a:xfrm>
          <a:prstGeom prst="rect">
            <a:avLst/>
          </a:prstGeom>
        </p:spPr>
      </p:pic>
      <p:pic>
        <p:nvPicPr>
          <p:cNvPr id="3" name="图片 2" descr="截图20190123002320"/>
          <p:cNvPicPr>
            <a:picLocks noChangeAspect="1"/>
          </p:cNvPicPr>
          <p:nvPr/>
        </p:nvPicPr>
        <p:blipFill>
          <a:blip r:embed="rId4"/>
          <a:srcRect t="6919" b="7650"/>
          <a:stretch>
            <a:fillRect/>
          </a:stretch>
        </p:blipFill>
        <p:spPr>
          <a:xfrm>
            <a:off x="6995796" y="2988022"/>
            <a:ext cx="2403475" cy="32689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52026" y="5436040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24</a:t>
            </a:r>
            <a:r>
              <a:rPr lang="en-US" altLang="zh-CN" sz="3200"/>
              <a:t>℃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52323" y="4716035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22</a:t>
            </a:r>
            <a:r>
              <a:rPr lang="en-US" altLang="zh-CN" sz="3200"/>
              <a:t>℃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52323" y="3996030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20</a:t>
            </a:r>
            <a:r>
              <a:rPr lang="en-US" altLang="zh-CN" sz="3200"/>
              <a:t>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228057" y="5436523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16</a:t>
            </a:r>
            <a:r>
              <a:rPr lang="en-US" altLang="zh-CN" sz="3200"/>
              <a:t>℃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228057" y="4716077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18</a:t>
            </a:r>
            <a:r>
              <a:rPr lang="en-US" altLang="zh-CN" sz="3200"/>
              <a:t>℃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228083" y="3996266"/>
            <a:ext cx="1052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20</a:t>
            </a:r>
            <a:r>
              <a:rPr lang="en-US" altLang="zh-CN" sz="3200"/>
              <a:t>℃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36447" y="838835"/>
            <a:ext cx="8913495" cy="68199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</a:t>
            </a: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）判断洋流的流向：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流向与等温线弯曲方向一致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36046" y="6010808"/>
            <a:ext cx="1301115" cy="632460"/>
          </a:xfrm>
          <a:prstGeom prst="rect">
            <a:avLst/>
          </a:prstGeom>
          <a:solidFill>
            <a:srgbClr val="2CFA0A"/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>
                <a:solidFill>
                  <a:srgbClr val="FF0000"/>
                </a:solidFill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寒 流</a:t>
            </a:r>
            <a:r>
              <a:rPr lang="zh-CN" altLang="en-US" sz="32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324014" y="6010622"/>
            <a:ext cx="1301115" cy="632460"/>
          </a:xfrm>
          <a:prstGeom prst="rect">
            <a:avLst/>
          </a:prstGeom>
          <a:solidFill>
            <a:srgbClr val="2CFA0A"/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>
                <a:solidFill>
                  <a:srgbClr val="FF0000"/>
                </a:solidFill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暖 流</a:t>
            </a:r>
            <a:r>
              <a:rPr lang="zh-CN" altLang="en-US" sz="32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39622" y="1633204"/>
            <a:ext cx="8913495" cy="119824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</a:t>
            </a: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）判断洋流的性质：</a:t>
            </a:r>
          </a:p>
          <a:p>
            <a:pPr algn="l">
              <a:lnSpc>
                <a:spcPct val="120000"/>
              </a:lnSpc>
            </a:pP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      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暖（寒）流经过，水温高（低）于两侧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930901" y="3966210"/>
            <a:ext cx="1763395" cy="2473960"/>
          </a:xfrm>
          <a:custGeom>
            <a:avLst/>
            <a:gdLst>
              <a:gd name="connisteX0" fmla="*/ 1379855 w 1379855"/>
              <a:gd name="connsiteY0" fmla="*/ 0 h 2291080"/>
              <a:gd name="connisteX1" fmla="*/ 1351280 w 1379855"/>
              <a:gd name="connsiteY1" fmla="*/ 71120 h 2291080"/>
              <a:gd name="connisteX2" fmla="*/ 1322705 w 1379855"/>
              <a:gd name="connsiteY2" fmla="*/ 142240 h 2291080"/>
              <a:gd name="connisteX3" fmla="*/ 1294765 w 1379855"/>
              <a:gd name="connsiteY3" fmla="*/ 213360 h 2291080"/>
              <a:gd name="connisteX4" fmla="*/ 1266190 w 1379855"/>
              <a:gd name="connsiteY4" fmla="*/ 284480 h 2291080"/>
              <a:gd name="connisteX5" fmla="*/ 1223645 w 1379855"/>
              <a:gd name="connsiteY5" fmla="*/ 370205 h 2291080"/>
              <a:gd name="connisteX6" fmla="*/ 1209040 w 1379855"/>
              <a:gd name="connsiteY6" fmla="*/ 441325 h 2291080"/>
              <a:gd name="connisteX7" fmla="*/ 1151890 w 1379855"/>
              <a:gd name="connsiteY7" fmla="*/ 526415 h 2291080"/>
              <a:gd name="connisteX8" fmla="*/ 1109345 w 1379855"/>
              <a:gd name="connsiteY8" fmla="*/ 612140 h 2291080"/>
              <a:gd name="connisteX9" fmla="*/ 1066800 w 1379855"/>
              <a:gd name="connsiteY9" fmla="*/ 683260 h 2291080"/>
              <a:gd name="connisteX10" fmla="*/ 1038225 w 1379855"/>
              <a:gd name="connsiteY10" fmla="*/ 754380 h 2291080"/>
              <a:gd name="connisteX11" fmla="*/ 1024255 w 1379855"/>
              <a:gd name="connsiteY11" fmla="*/ 825500 h 2291080"/>
              <a:gd name="connisteX12" fmla="*/ 995680 w 1379855"/>
              <a:gd name="connsiteY12" fmla="*/ 896620 h 2291080"/>
              <a:gd name="connisteX13" fmla="*/ 981710 w 1379855"/>
              <a:gd name="connsiteY13" fmla="*/ 967740 h 2291080"/>
              <a:gd name="connisteX14" fmla="*/ 953135 w 1379855"/>
              <a:gd name="connsiteY14" fmla="*/ 1038860 h 2291080"/>
              <a:gd name="connisteX15" fmla="*/ 910590 w 1379855"/>
              <a:gd name="connsiteY15" fmla="*/ 1109980 h 2291080"/>
              <a:gd name="connisteX16" fmla="*/ 867410 w 1379855"/>
              <a:gd name="connsiteY16" fmla="*/ 1181100 h 2291080"/>
              <a:gd name="connisteX17" fmla="*/ 839470 w 1379855"/>
              <a:gd name="connsiteY17" fmla="*/ 1252220 h 2291080"/>
              <a:gd name="connisteX18" fmla="*/ 796290 w 1379855"/>
              <a:gd name="connsiteY18" fmla="*/ 1323340 h 2291080"/>
              <a:gd name="connisteX19" fmla="*/ 753745 w 1379855"/>
              <a:gd name="connsiteY19" fmla="*/ 1394460 h 2291080"/>
              <a:gd name="connisteX20" fmla="*/ 711200 w 1379855"/>
              <a:gd name="connsiteY20" fmla="*/ 1465580 h 2291080"/>
              <a:gd name="connisteX21" fmla="*/ 654050 w 1379855"/>
              <a:gd name="connsiteY21" fmla="*/ 1551305 h 2291080"/>
              <a:gd name="connisteX22" fmla="*/ 597535 w 1379855"/>
              <a:gd name="connsiteY22" fmla="*/ 1622425 h 2291080"/>
              <a:gd name="connisteX23" fmla="*/ 554355 w 1379855"/>
              <a:gd name="connsiteY23" fmla="*/ 1693545 h 2291080"/>
              <a:gd name="connisteX24" fmla="*/ 511810 w 1379855"/>
              <a:gd name="connsiteY24" fmla="*/ 1778635 h 2291080"/>
              <a:gd name="connisteX25" fmla="*/ 455295 w 1379855"/>
              <a:gd name="connsiteY25" fmla="*/ 1864360 h 2291080"/>
              <a:gd name="connisteX26" fmla="*/ 398145 w 1379855"/>
              <a:gd name="connsiteY26" fmla="*/ 1935480 h 2291080"/>
              <a:gd name="connisteX27" fmla="*/ 340995 w 1379855"/>
              <a:gd name="connsiteY27" fmla="*/ 2006600 h 2291080"/>
              <a:gd name="connisteX28" fmla="*/ 284480 w 1379855"/>
              <a:gd name="connsiteY28" fmla="*/ 2077720 h 2291080"/>
              <a:gd name="connisteX29" fmla="*/ 213360 w 1379855"/>
              <a:gd name="connsiteY29" fmla="*/ 2134235 h 2291080"/>
              <a:gd name="connisteX30" fmla="*/ 142240 w 1379855"/>
              <a:gd name="connsiteY30" fmla="*/ 2176780 h 2291080"/>
              <a:gd name="connisteX31" fmla="*/ 71120 w 1379855"/>
              <a:gd name="connsiteY31" fmla="*/ 2248535 h 2291080"/>
              <a:gd name="connisteX32" fmla="*/ 0 w 1379855"/>
              <a:gd name="connsiteY32" fmla="*/ 2291080 h 22910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</a:cxnLst>
            <a:rect l="l" t="t" r="r" b="b"/>
            <a:pathLst>
              <a:path w="1379855" h="2291080">
                <a:moveTo>
                  <a:pt x="1379855" y="0"/>
                </a:moveTo>
                <a:cubicBezTo>
                  <a:pt x="1374775" y="12700"/>
                  <a:pt x="1362710" y="42545"/>
                  <a:pt x="1351280" y="71120"/>
                </a:cubicBezTo>
                <a:cubicBezTo>
                  <a:pt x="1339850" y="99695"/>
                  <a:pt x="1334135" y="113665"/>
                  <a:pt x="1322705" y="142240"/>
                </a:cubicBezTo>
                <a:cubicBezTo>
                  <a:pt x="1311275" y="170815"/>
                  <a:pt x="1306195" y="184785"/>
                  <a:pt x="1294765" y="213360"/>
                </a:cubicBezTo>
                <a:cubicBezTo>
                  <a:pt x="1283335" y="241935"/>
                  <a:pt x="1280160" y="253365"/>
                  <a:pt x="1266190" y="284480"/>
                </a:cubicBezTo>
                <a:cubicBezTo>
                  <a:pt x="1252220" y="315595"/>
                  <a:pt x="1235075" y="339090"/>
                  <a:pt x="1223645" y="370205"/>
                </a:cubicBezTo>
                <a:cubicBezTo>
                  <a:pt x="1212215" y="401320"/>
                  <a:pt x="1223645" y="410210"/>
                  <a:pt x="1209040" y="441325"/>
                </a:cubicBezTo>
                <a:cubicBezTo>
                  <a:pt x="1194435" y="472440"/>
                  <a:pt x="1171575" y="492125"/>
                  <a:pt x="1151890" y="526415"/>
                </a:cubicBezTo>
                <a:cubicBezTo>
                  <a:pt x="1132205" y="560705"/>
                  <a:pt x="1126490" y="581025"/>
                  <a:pt x="1109345" y="612140"/>
                </a:cubicBezTo>
                <a:cubicBezTo>
                  <a:pt x="1092200" y="643255"/>
                  <a:pt x="1080770" y="654685"/>
                  <a:pt x="1066800" y="683260"/>
                </a:cubicBezTo>
                <a:cubicBezTo>
                  <a:pt x="1052830" y="711835"/>
                  <a:pt x="1046480" y="725805"/>
                  <a:pt x="1038225" y="754380"/>
                </a:cubicBezTo>
                <a:cubicBezTo>
                  <a:pt x="1029970" y="782955"/>
                  <a:pt x="1032510" y="796925"/>
                  <a:pt x="1024255" y="825500"/>
                </a:cubicBezTo>
                <a:cubicBezTo>
                  <a:pt x="1016000" y="854075"/>
                  <a:pt x="1003935" y="868045"/>
                  <a:pt x="995680" y="896620"/>
                </a:cubicBezTo>
                <a:cubicBezTo>
                  <a:pt x="987425" y="925195"/>
                  <a:pt x="989965" y="939165"/>
                  <a:pt x="981710" y="967740"/>
                </a:cubicBezTo>
                <a:cubicBezTo>
                  <a:pt x="973455" y="996315"/>
                  <a:pt x="967105" y="1010285"/>
                  <a:pt x="953135" y="1038860"/>
                </a:cubicBezTo>
                <a:cubicBezTo>
                  <a:pt x="939165" y="1067435"/>
                  <a:pt x="927735" y="1081405"/>
                  <a:pt x="910590" y="1109980"/>
                </a:cubicBezTo>
                <a:cubicBezTo>
                  <a:pt x="893445" y="1138555"/>
                  <a:pt x="881380" y="1152525"/>
                  <a:pt x="867410" y="1181100"/>
                </a:cubicBezTo>
                <a:cubicBezTo>
                  <a:pt x="853440" y="1209675"/>
                  <a:pt x="853440" y="1223645"/>
                  <a:pt x="839470" y="1252220"/>
                </a:cubicBezTo>
                <a:cubicBezTo>
                  <a:pt x="825500" y="1280795"/>
                  <a:pt x="813435" y="1294765"/>
                  <a:pt x="796290" y="1323340"/>
                </a:cubicBezTo>
                <a:cubicBezTo>
                  <a:pt x="779145" y="1351915"/>
                  <a:pt x="770890" y="1365885"/>
                  <a:pt x="753745" y="1394460"/>
                </a:cubicBezTo>
                <a:cubicBezTo>
                  <a:pt x="736600" y="1423035"/>
                  <a:pt x="730885" y="1434465"/>
                  <a:pt x="711200" y="1465580"/>
                </a:cubicBezTo>
                <a:cubicBezTo>
                  <a:pt x="691515" y="1496695"/>
                  <a:pt x="676910" y="1520190"/>
                  <a:pt x="654050" y="1551305"/>
                </a:cubicBezTo>
                <a:cubicBezTo>
                  <a:pt x="631190" y="1582420"/>
                  <a:pt x="617220" y="1593850"/>
                  <a:pt x="597535" y="1622425"/>
                </a:cubicBezTo>
                <a:cubicBezTo>
                  <a:pt x="577850" y="1651000"/>
                  <a:pt x="571500" y="1662430"/>
                  <a:pt x="554355" y="1693545"/>
                </a:cubicBezTo>
                <a:cubicBezTo>
                  <a:pt x="537210" y="1724660"/>
                  <a:pt x="531495" y="1744345"/>
                  <a:pt x="511810" y="1778635"/>
                </a:cubicBezTo>
                <a:cubicBezTo>
                  <a:pt x="492125" y="1812925"/>
                  <a:pt x="478155" y="1833245"/>
                  <a:pt x="455295" y="1864360"/>
                </a:cubicBezTo>
                <a:cubicBezTo>
                  <a:pt x="432435" y="1895475"/>
                  <a:pt x="421005" y="1906905"/>
                  <a:pt x="398145" y="1935480"/>
                </a:cubicBezTo>
                <a:cubicBezTo>
                  <a:pt x="375285" y="1964055"/>
                  <a:pt x="363855" y="1978025"/>
                  <a:pt x="340995" y="2006600"/>
                </a:cubicBezTo>
                <a:cubicBezTo>
                  <a:pt x="318135" y="2035175"/>
                  <a:pt x="309880" y="2052320"/>
                  <a:pt x="284480" y="2077720"/>
                </a:cubicBezTo>
                <a:cubicBezTo>
                  <a:pt x="259080" y="2103120"/>
                  <a:pt x="241935" y="2114550"/>
                  <a:pt x="213360" y="2134235"/>
                </a:cubicBezTo>
                <a:cubicBezTo>
                  <a:pt x="184785" y="2153920"/>
                  <a:pt x="170815" y="2153920"/>
                  <a:pt x="142240" y="2176780"/>
                </a:cubicBezTo>
                <a:cubicBezTo>
                  <a:pt x="113665" y="2199640"/>
                  <a:pt x="99695" y="2225675"/>
                  <a:pt x="71120" y="2248535"/>
                </a:cubicBezTo>
                <a:cubicBezTo>
                  <a:pt x="42545" y="2271395"/>
                  <a:pt x="12700" y="2284095"/>
                  <a:pt x="0" y="2291080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2" idx="1"/>
          </p:cNvCxnSpPr>
          <p:nvPr/>
        </p:nvCxnSpPr>
        <p:spPr>
          <a:xfrm flipV="1">
            <a:off x="3036011" y="4552315"/>
            <a:ext cx="1908014" cy="5080"/>
          </a:xfrm>
          <a:prstGeom prst="line">
            <a:avLst/>
          </a:prstGeom>
          <a:ln w="63500">
            <a:solidFill>
              <a:srgbClr val="0221D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7232726" y="4620260"/>
            <a:ext cx="1908014" cy="5080"/>
          </a:xfrm>
          <a:prstGeom prst="line">
            <a:avLst/>
          </a:prstGeom>
          <a:ln w="63500">
            <a:solidFill>
              <a:srgbClr val="0221D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截图20190123005313"/>
          <p:cNvPicPr>
            <a:picLocks noChangeAspect="1"/>
          </p:cNvPicPr>
          <p:nvPr/>
        </p:nvPicPr>
        <p:blipFill>
          <a:blip r:embed="rId5"/>
          <a:srcRect l="-22364" r="-20900"/>
          <a:stretch>
            <a:fillRect/>
          </a:stretch>
        </p:blipFill>
        <p:spPr>
          <a:xfrm>
            <a:off x="2102485" y="2988310"/>
            <a:ext cx="8178800" cy="37757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879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 bldLvl="0" animBg="1"/>
      <p:bldP spid="8" grpId="0" bldLvl="0" animBg="1"/>
      <p:bldP spid="22" grpId="0" bldLvl="0" animBg="1"/>
      <p:bldP spid="18" grpId="0" bldLvl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74" name="Picture 13" descr="4-28 七年级上册13 拷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36141" y="3131820"/>
            <a:ext cx="2668905" cy="3502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一、气 温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04002" y="936007"/>
            <a:ext cx="37484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5</a:t>
            </a:r>
            <a:r>
              <a:rPr lang="zh-CN" altLang="en-US" sz="2400" b="1"/>
              <a:t>、</a:t>
            </a:r>
            <a:r>
              <a:rPr lang="zh-CN" altLang="en-US" sz="3200"/>
              <a:t>气温的垂直分布 </a:t>
            </a:r>
            <a:r>
              <a:rPr lang="zh-CN" altLang="en-US" sz="2800"/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36005" y="1728014"/>
            <a:ext cx="8122920" cy="60769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/>
              <a:t> </a:t>
            </a:r>
            <a:r>
              <a:rPr lang="zh-CN" altLang="en-US" sz="2800" b="1">
                <a:solidFill>
                  <a:srgbClr val="FF0000"/>
                </a:solidFill>
              </a:rPr>
              <a:t>气温垂直递减率</a:t>
            </a:r>
            <a:r>
              <a:rPr lang="zh-CN" altLang="en-US" sz="2800"/>
              <a:t>：每上升</a:t>
            </a:r>
            <a:r>
              <a:rPr lang="en-US" altLang="zh-CN" sz="2800"/>
              <a:t>100m</a:t>
            </a:r>
            <a:r>
              <a:rPr lang="zh-CN" altLang="en-US" sz="2800"/>
              <a:t>，气温下降</a:t>
            </a:r>
            <a:r>
              <a:rPr lang="en-US" altLang="zh-CN" sz="2800"/>
              <a:t>0.6℃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36005" y="2484019"/>
            <a:ext cx="8122920" cy="60769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/>
              <a:t> </a:t>
            </a:r>
            <a:r>
              <a:rPr lang="zh-CN" altLang="en-US" sz="2800" b="1">
                <a:solidFill>
                  <a:srgbClr val="FF0000"/>
                </a:solidFill>
              </a:rPr>
              <a:t>逆 温</a:t>
            </a:r>
            <a:r>
              <a:rPr lang="zh-CN" altLang="en-US" sz="2800"/>
              <a:t>：气温随高度增加而升高的现象</a:t>
            </a:r>
            <a:r>
              <a:rPr lang="zh-CN" altLang="en-US" sz="2800">
                <a:solidFill>
                  <a:srgbClr val="FF0000"/>
                </a:solidFill>
              </a:rPr>
              <a:t>（上热下冷）</a:t>
            </a:r>
          </a:p>
        </p:txBody>
      </p:sp>
      <p:pic>
        <p:nvPicPr>
          <p:cNvPr id="8" name="图片 7" descr="5d9fc938t5e9defc83c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60" y="3276025"/>
            <a:ext cx="5003800" cy="314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2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图片 7" descr="说明: Z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59" y="231775"/>
            <a:ext cx="10579326" cy="623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693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图片 5" descr="说明: Q1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45" y="1785484"/>
            <a:ext cx="10564777" cy="3237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14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IMG_1533"/>
          <p:cNvPicPr>
            <a:picLocks noChangeAspect="1" noChangeArrowheads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t="3000" r="6737"/>
          <a:stretch>
            <a:fillRect/>
          </a:stretch>
        </p:blipFill>
        <p:spPr bwMode="auto">
          <a:xfrm>
            <a:off x="2286000" y="304801"/>
            <a:ext cx="8001000" cy="385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703388" y="4221163"/>
            <a:ext cx="8964612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3200" b="1" dirty="0" smtClean="0">
                <a:latin typeface="+mn-ea"/>
              </a:rPr>
              <a:t>说明</a:t>
            </a:r>
            <a:r>
              <a:rPr lang="zh-CN" altLang="zh-CN" sz="3200" b="1" dirty="0">
                <a:latin typeface="+mn-ea"/>
              </a:rPr>
              <a:t>①、③两地的多雨季节并分析其成因。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7172" name="矩形 5"/>
          <p:cNvSpPr>
            <a:spLocks noChangeArrowheads="1"/>
          </p:cNvSpPr>
          <p:nvPr/>
        </p:nvSpPr>
        <p:spPr bwMode="auto">
          <a:xfrm>
            <a:off x="1992313" y="4751388"/>
            <a:ext cx="82804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①地夏季从亚洲吹来的东北季风越过赤道后转向为西北季风；</a:t>
            </a:r>
            <a:r>
              <a:rPr lang="en-US" altLang="zh-CN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(1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分</a:t>
            </a:r>
            <a:r>
              <a:rPr lang="en-US" altLang="zh-CN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  <a:r>
              <a:rPr lang="zh-CN" altLang="zh-CN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来自海洋的西北季风为其带来降水。</a:t>
            </a:r>
            <a:r>
              <a:rPr lang="en-US" altLang="zh-CN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(2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分</a:t>
            </a:r>
            <a:r>
              <a:rPr lang="en-US" altLang="zh-CN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  <a:r>
              <a:rPr lang="zh-CN" altLang="zh-CN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③地冬季来自海洋的西风为其带来降水。</a:t>
            </a:r>
            <a:r>
              <a:rPr lang="en-US" altLang="zh-CN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(3</a:t>
            </a:r>
            <a:r>
              <a:rPr lang="zh-CN" altLang="en-US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分</a:t>
            </a:r>
            <a:r>
              <a:rPr lang="en-US" altLang="zh-CN" sz="3200" b="1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</a:p>
        </p:txBody>
      </p:sp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1992314" y="5300664"/>
            <a:ext cx="7920037" cy="511175"/>
            <a:chOff x="540114" y="5301208"/>
            <a:chExt cx="7920318" cy="510144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332304" y="5301208"/>
              <a:ext cx="712812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40114" y="5811352"/>
              <a:ext cx="331164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15"/>
          <p:cNvGrpSpPr>
            <a:grpSpLocks/>
          </p:cNvGrpSpPr>
          <p:nvPr/>
        </p:nvGrpSpPr>
        <p:grpSpPr bwMode="auto">
          <a:xfrm>
            <a:off x="1992313" y="6294439"/>
            <a:ext cx="8064500" cy="490537"/>
            <a:chOff x="467544" y="6294806"/>
            <a:chExt cx="8064896" cy="48954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823858" y="6294806"/>
              <a:ext cx="370858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67544" y="6784348"/>
              <a:ext cx="30957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5" name="Oval 13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787743" y="6294439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75224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图片 3" descr="说明: Z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18" y="930049"/>
            <a:ext cx="8161111" cy="5400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721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36" y="3338831"/>
            <a:ext cx="4599305" cy="31553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二、降 水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15966" y="1080008"/>
            <a:ext cx="4354077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1</a:t>
            </a:r>
            <a:r>
              <a:rPr lang="zh-CN" altLang="en-US" sz="3200"/>
              <a:t>、降水的概念及测量 </a:t>
            </a:r>
            <a:r>
              <a:rPr lang="zh-CN" altLang="en-US" sz="2800"/>
              <a:t>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55800" y="2016126"/>
            <a:ext cx="8498840" cy="107471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     </a:t>
            </a:r>
            <a:r>
              <a:rPr lang="zh-CN" altLang="en-US" sz="2800" dirty="0">
                <a:sym typeface="+mn-ea"/>
              </a:rPr>
              <a:t>降水是指从云中生成降落到地面的液态或固态水汽凝结物，常见的有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雨、雪、冰雹</a:t>
            </a:r>
            <a:r>
              <a:rPr lang="zh-CN" altLang="en-US" sz="2800" dirty="0">
                <a:sym typeface="+mn-ea"/>
              </a:rPr>
              <a:t>等。</a:t>
            </a:r>
            <a:r>
              <a:rPr lang="zh-CN" altLang="en-US" sz="2400" b="1" dirty="0">
                <a:sym typeface="+mn-ea"/>
              </a:rPr>
              <a:t>（常用单位：㎜</a:t>
            </a:r>
            <a:r>
              <a:rPr lang="en-US" altLang="zh-CN" sz="2400" b="1" dirty="0">
                <a:sym typeface="+mn-ea"/>
              </a:rPr>
              <a:t> </a:t>
            </a:r>
            <a:r>
              <a:rPr lang="zh-CN" altLang="en-US" sz="2400" b="1" dirty="0">
                <a:sym typeface="+mn-ea"/>
              </a:rPr>
              <a:t>）</a:t>
            </a:r>
          </a:p>
        </p:txBody>
      </p:sp>
      <p:sp>
        <p:nvSpPr>
          <p:cNvPr id="38" name="虚尾箭头 37"/>
          <p:cNvSpPr/>
          <p:nvPr/>
        </p:nvSpPr>
        <p:spPr>
          <a:xfrm>
            <a:off x="6555741" y="4673601"/>
            <a:ext cx="443865" cy="485775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970" y="3338831"/>
            <a:ext cx="3455670" cy="31553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772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二、降 水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4" name="图片 3" descr="timg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831" y="2865483"/>
            <a:ext cx="5819140" cy="3876675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446314" y="898684"/>
            <a:ext cx="83058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降水（雨、雪、冰雹）的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条件：</a:t>
            </a:r>
            <a:endParaRPr lang="en-US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水汽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（空气中水汽达到饱和和过饱和）；</a:t>
            </a:r>
            <a:endParaRPr lang="en-US" altLang="zh-CN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降温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（气流上升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对流、气旋、锋面、地形抬升）；</a:t>
            </a:r>
            <a:endParaRPr lang="en-US" altLang="zh-CN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凝结核</a:t>
            </a:r>
            <a:endParaRPr lang="zh-CN" altLang="en-US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五角星 2"/>
          <p:cNvSpPr/>
          <p:nvPr/>
        </p:nvSpPr>
        <p:spPr>
          <a:xfrm>
            <a:off x="119743" y="1088573"/>
            <a:ext cx="326571" cy="28302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36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二、降 水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1336" y="936008"/>
            <a:ext cx="4631055" cy="70040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</a:t>
            </a:r>
            <a:r>
              <a:rPr lang="en-US" altLang="zh-CN" sz="3600"/>
              <a:t>3</a:t>
            </a:r>
            <a:r>
              <a:rPr lang="zh-CN" altLang="en-US" sz="2800" b="1"/>
              <a:t>、</a:t>
            </a:r>
            <a:r>
              <a:rPr lang="zh-CN" altLang="en-US" sz="3600"/>
              <a:t>降水的类型及成因 </a:t>
            </a:r>
            <a:r>
              <a:rPr lang="zh-CN" altLang="en-US" sz="3200"/>
              <a:t> </a:t>
            </a:r>
          </a:p>
        </p:txBody>
      </p:sp>
      <p:pic>
        <p:nvPicPr>
          <p:cNvPr id="3" name="图片 2" descr="图片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95" y="1800013"/>
            <a:ext cx="5591810" cy="314833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圆角矩形 11"/>
          <p:cNvSpPr/>
          <p:nvPr/>
        </p:nvSpPr>
        <p:spPr>
          <a:xfrm>
            <a:off x="7395210" y="309880"/>
            <a:ext cx="2840990" cy="126619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581265" y="435610"/>
            <a:ext cx="2468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对流雨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45006" y="5076038"/>
            <a:ext cx="8444865" cy="164147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上升原因：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湿热空气强烈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受热膨胀上升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altLang="en-US" sz="2800"/>
          </a:p>
          <a:p>
            <a:pPr algn="l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降水情况：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强度大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历时短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范围小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常有风暴雷电。</a:t>
            </a:r>
          </a:p>
          <a:p>
            <a:pPr algn="l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主要分布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赤道附近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，中纬度大陆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夏季午后</a:t>
            </a:r>
          </a:p>
        </p:txBody>
      </p:sp>
    </p:spTree>
    <p:extLst>
      <p:ext uri="{BB962C8B-B14F-4D97-AF65-F5344CB8AC3E}">
        <p14:creationId xmlns:p14="http://schemas.microsoft.com/office/powerpoint/2010/main" val="19820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7" grpId="0"/>
      <p:bldP spid="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二、降 水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62126" y="864235"/>
            <a:ext cx="42183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3</a:t>
            </a:r>
            <a:r>
              <a:rPr lang="zh-CN" altLang="en-US" sz="2400" b="1"/>
              <a:t>、</a:t>
            </a:r>
            <a:r>
              <a:rPr lang="zh-CN" altLang="en-US" sz="3200"/>
              <a:t>降水的类型及成因</a:t>
            </a:r>
            <a:r>
              <a:rPr lang="zh-CN" altLang="en-US" sz="2800"/>
              <a:t>  </a:t>
            </a:r>
          </a:p>
        </p:txBody>
      </p:sp>
      <p:pic>
        <p:nvPicPr>
          <p:cNvPr id="3" name="图片 2" descr="图片4"/>
          <p:cNvPicPr>
            <a:picLocks noChangeAspect="1"/>
          </p:cNvPicPr>
          <p:nvPr/>
        </p:nvPicPr>
        <p:blipFill>
          <a:blip r:embed="rId2"/>
          <a:srcRect l="817" t="6148" r="1365" b="4655"/>
          <a:stretch>
            <a:fillRect/>
          </a:stretch>
        </p:blipFill>
        <p:spPr>
          <a:xfrm>
            <a:off x="3503930" y="1656012"/>
            <a:ext cx="5373370" cy="331216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圆角矩形 11"/>
          <p:cNvSpPr/>
          <p:nvPr/>
        </p:nvSpPr>
        <p:spPr>
          <a:xfrm>
            <a:off x="7395210" y="252002"/>
            <a:ext cx="2840990" cy="126619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581265" y="377825"/>
            <a:ext cx="2468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地形雨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47851" y="5076038"/>
            <a:ext cx="8615045" cy="164147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上升原因：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湿润空气遇地形阻挡，沿迎风坡爬升。</a:t>
            </a:r>
          </a:p>
          <a:p>
            <a:pPr algn="l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降水情况：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强度较大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在背风坡形成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雨影区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（焚风效应）</a:t>
            </a:r>
            <a:endParaRPr lang="zh-CN" altLang="en-US" sz="2800"/>
          </a:p>
          <a:p>
            <a:pPr algn="l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主要分布：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山地迎风坡</a:t>
            </a:r>
            <a:endParaRPr lang="zh-CN" altLang="en-US" sz="4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83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二、降 水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18971" y="936008"/>
            <a:ext cx="4631055" cy="70040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</a:t>
            </a:r>
            <a:r>
              <a:rPr lang="en-US" altLang="zh-CN" sz="3600"/>
              <a:t>3</a:t>
            </a:r>
            <a:r>
              <a:rPr lang="zh-CN" altLang="en-US" sz="2800" b="1"/>
              <a:t>、</a:t>
            </a:r>
            <a:r>
              <a:rPr lang="zh-CN" altLang="en-US" sz="3600"/>
              <a:t>降水的类型及成因 </a:t>
            </a:r>
            <a:r>
              <a:rPr lang="zh-CN" altLang="en-US" sz="3200"/>
              <a:t> 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395210" y="309880"/>
            <a:ext cx="2840990" cy="126619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581265" y="435610"/>
            <a:ext cx="2468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锋面雨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28004" y="4932036"/>
            <a:ext cx="8299450" cy="177038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olidFill>
                  <a:srgbClr val="FF0000"/>
                </a:solidFill>
              </a:rPr>
              <a:t>上升原因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冷暖空气相遇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暖空气沿锋面抬升冷却。</a:t>
            </a:r>
            <a:endParaRPr lang="zh-CN" altLang="en-US" sz="2800"/>
          </a:p>
          <a:p>
            <a:pPr algn="l">
              <a:lnSpc>
                <a:spcPct val="13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 降水情况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降水范围广、持续时间长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强度较小。</a:t>
            </a:r>
          </a:p>
          <a:p>
            <a:pPr algn="l">
              <a:lnSpc>
                <a:spcPct val="13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 主要分布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中纬度地区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（我国东部季风区以锋面雨为主）</a:t>
            </a:r>
          </a:p>
        </p:txBody>
      </p:sp>
      <p:pic>
        <p:nvPicPr>
          <p:cNvPr id="2" name="图片 1" descr="图片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12" y="1896111"/>
            <a:ext cx="5877560" cy="291909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29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二、降 水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05001" y="1008008"/>
            <a:ext cx="4631055" cy="70040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</a:t>
            </a:r>
            <a:r>
              <a:rPr lang="en-US" altLang="zh-CN" sz="3600"/>
              <a:t>3</a:t>
            </a:r>
            <a:r>
              <a:rPr lang="zh-CN" altLang="en-US" sz="2800" b="1"/>
              <a:t>、</a:t>
            </a:r>
            <a:r>
              <a:rPr lang="zh-CN" altLang="en-US" sz="3600"/>
              <a:t>降水的类型及成因 </a:t>
            </a:r>
            <a:r>
              <a:rPr lang="zh-CN" altLang="en-US" sz="3200"/>
              <a:t> 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395210" y="309880"/>
            <a:ext cx="2840990" cy="126619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581265" y="435610"/>
            <a:ext cx="2468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台风雨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000" y="4775835"/>
            <a:ext cx="8550910" cy="177038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b="1">
                <a:solidFill>
                  <a:srgbClr val="FF0000"/>
                </a:solidFill>
              </a:rPr>
              <a:t>  </a:t>
            </a:r>
            <a:r>
              <a:rPr lang="zh-CN" altLang="en-US" sz="2800" b="1">
                <a:solidFill>
                  <a:srgbClr val="FF0000"/>
                </a:solidFill>
              </a:rPr>
              <a:t>上升原因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中心气压低，气流螺旋式强烈上升。</a:t>
            </a:r>
            <a:endParaRPr lang="zh-CN" altLang="en-US" sz="2800"/>
          </a:p>
          <a:p>
            <a:pPr algn="l">
              <a:lnSpc>
                <a:spcPct val="13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  降水情况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强度很大、多暴雨、伴有狂风、雷电。</a:t>
            </a:r>
          </a:p>
          <a:p>
            <a:pPr algn="l">
              <a:lnSpc>
                <a:spcPct val="13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  主要分布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低纬度大陆东岸沿海（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热带洋面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图片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05" y="2016126"/>
            <a:ext cx="2995295" cy="265239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7" y="2016016"/>
            <a:ext cx="5208905" cy="265239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7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"/>
          <p:cNvSpPr>
            <a:spLocks noChangeArrowheads="1"/>
          </p:cNvSpPr>
          <p:nvPr/>
        </p:nvSpPr>
        <p:spPr bwMode="auto">
          <a:xfrm>
            <a:off x="359229" y="990600"/>
            <a:ext cx="9699171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☆影响降水的因素：</a:t>
            </a:r>
          </a:p>
          <a:p>
            <a:pPr eaLnBrk="1" hangingPunct="1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大气环流：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气压带、风带、季风）</a:t>
            </a:r>
          </a:p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地形：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迎风坡、背风坡</a:t>
            </a:r>
          </a:p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地势（海拔高度）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：降水在一定高度达最大值</a:t>
            </a:r>
          </a:p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海陆位置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距海远近（水汽）向岸风、离岸风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洋流：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暖流：增温增湿；寒流：降温减湿</a:t>
            </a:r>
          </a:p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下垫面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裸地、绿地、植被、水面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人类活动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城市雨岛、植树造林、修建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水库等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注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】1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点是常答点</a:t>
            </a:r>
          </a:p>
        </p:txBody>
      </p:sp>
    </p:spTree>
    <p:extLst>
      <p:ext uri="{BB962C8B-B14F-4D97-AF65-F5344CB8AC3E}">
        <p14:creationId xmlns:p14="http://schemas.microsoft.com/office/powerpoint/2010/main" val="28075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04" y="1548013"/>
            <a:ext cx="8037830" cy="52520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二、降 水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42305" y="828006"/>
            <a:ext cx="3943708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5</a:t>
            </a:r>
            <a:r>
              <a:rPr lang="zh-CN" altLang="en-US" sz="3200"/>
              <a:t>、降水的空间分布 </a:t>
            </a:r>
            <a:r>
              <a:rPr lang="zh-CN" altLang="en-US" sz="2800"/>
              <a:t> </a:t>
            </a:r>
          </a:p>
        </p:txBody>
      </p:sp>
      <p:sp>
        <p:nvSpPr>
          <p:cNvPr id="4" name="椭圆 3"/>
          <p:cNvSpPr/>
          <p:nvPr/>
        </p:nvSpPr>
        <p:spPr>
          <a:xfrm>
            <a:off x="4679950" y="3172461"/>
            <a:ext cx="246380" cy="23177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048055" y="4608035"/>
            <a:ext cx="246380" cy="23177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4537076" y="3485516"/>
            <a:ext cx="170815" cy="7397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86" y="4175760"/>
            <a:ext cx="3489325" cy="2442210"/>
          </a:xfrm>
          <a:prstGeom prst="rect">
            <a:avLst/>
          </a:prstGeom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直接箭头连接符 17"/>
          <p:cNvCxnSpPr>
            <a:stCxn id="19" idx="2"/>
          </p:cNvCxnSpPr>
          <p:nvPr/>
        </p:nvCxnSpPr>
        <p:spPr>
          <a:xfrm>
            <a:off x="8728075" y="3269616"/>
            <a:ext cx="347980" cy="1254125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timg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095" y="828041"/>
            <a:ext cx="3489960" cy="2441575"/>
          </a:xfrm>
          <a:prstGeom prst="rect">
            <a:avLst/>
          </a:prstGeom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1950086" y="2033905"/>
            <a:ext cx="3489325" cy="1038860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52762D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成因：</a:t>
            </a:r>
            <a:endParaRPr lang="zh-CN" altLang="en-US" sz="2800"/>
          </a:p>
          <a:p>
            <a:pPr>
              <a:lnSpc>
                <a:spcPct val="110000"/>
              </a:lnSpc>
            </a:pPr>
            <a:r>
              <a:rPr lang="zh-CN" altLang="en-US" sz="2800"/>
              <a:t>        西南季风</a:t>
            </a:r>
            <a:r>
              <a:rPr lang="zh-CN" altLang="en-US" sz="2800" b="1">
                <a:solidFill>
                  <a:srgbClr val="FF0000"/>
                </a:solidFill>
              </a:rPr>
              <a:t>迎风坡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515735" y="5105400"/>
            <a:ext cx="3957320" cy="1512570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52762D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成因：</a:t>
            </a:r>
            <a:endParaRPr lang="zh-CN" altLang="en-US" sz="2800"/>
          </a:p>
          <a:p>
            <a:pPr>
              <a:lnSpc>
                <a:spcPct val="110000"/>
              </a:lnSpc>
            </a:pPr>
            <a:r>
              <a:rPr lang="zh-CN" altLang="en-US" sz="2800"/>
              <a:t>      </a:t>
            </a:r>
            <a:r>
              <a:rPr lang="zh-CN" altLang="en-US" sz="2800" b="1">
                <a:solidFill>
                  <a:srgbClr val="FF0000"/>
                </a:solidFill>
              </a:rPr>
              <a:t>副高</a:t>
            </a:r>
            <a:r>
              <a:rPr lang="zh-CN" altLang="en-US" sz="2800"/>
              <a:t>、东南</a:t>
            </a:r>
            <a:r>
              <a:rPr lang="zh-CN" altLang="en-US" sz="2800" b="1">
                <a:solidFill>
                  <a:srgbClr val="FF0000"/>
                </a:solidFill>
              </a:rPr>
              <a:t>信风背风坡</a:t>
            </a:r>
            <a:r>
              <a:rPr lang="zh-CN" altLang="en-US" sz="2400" b="1">
                <a:solidFill>
                  <a:srgbClr val="FF0000"/>
                </a:solidFill>
              </a:rPr>
              <a:t>（离岸风）</a:t>
            </a:r>
            <a:r>
              <a:rPr lang="zh-CN" altLang="en-US" sz="2800"/>
              <a:t>、</a:t>
            </a:r>
            <a:r>
              <a:rPr lang="zh-CN" altLang="en-US" sz="2800" b="1">
                <a:solidFill>
                  <a:srgbClr val="FF0000"/>
                </a:solidFill>
              </a:rPr>
              <a:t>寒流</a:t>
            </a:r>
            <a:r>
              <a:rPr lang="zh-CN" altLang="en-US" sz="2800"/>
              <a:t>减湿</a:t>
            </a:r>
          </a:p>
        </p:txBody>
      </p:sp>
    </p:spTree>
    <p:extLst>
      <p:ext uri="{BB962C8B-B14F-4D97-AF65-F5344CB8AC3E}">
        <p14:creationId xmlns:p14="http://schemas.microsoft.com/office/powerpoint/2010/main" val="56836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20" grpId="0" bldLvl="0" animBg="1"/>
      <p:bldP spid="21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66" y="832817"/>
            <a:ext cx="7894877" cy="482140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1692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828800" y="1371600"/>
          <a:ext cx="8153400" cy="34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位图图像" r:id="rId3" imgW="6485714" imgH="2752381" progId="Paint.Picture">
                  <p:embed/>
                </p:oleObj>
              </mc:Choice>
              <mc:Fallback>
                <p:oleObj name="位图图像" r:id="rId3" imgW="6485714" imgH="27523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371600"/>
                        <a:ext cx="8153400" cy="346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Text Box 5"/>
          <p:cNvSpPr txBox="1">
            <a:spLocks noChangeArrowheads="1"/>
          </p:cNvSpPr>
          <p:nvPr/>
        </p:nvSpPr>
        <p:spPr bwMode="auto">
          <a:xfrm>
            <a:off x="2057400" y="685801"/>
            <a:ext cx="716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pt-BR" sz="2800" b="1" dirty="0">
                <a:solidFill>
                  <a:srgbClr val="0000FF"/>
                </a:solidFill>
              </a:rPr>
              <a:t>（</a:t>
            </a:r>
            <a:r>
              <a:rPr lang="pt-BR" altLang="zh-CN" sz="2800" b="1" dirty="0">
                <a:solidFill>
                  <a:srgbClr val="0000FF"/>
                </a:solidFill>
              </a:rPr>
              <a:t>3</a:t>
            </a:r>
            <a:r>
              <a:rPr lang="zh-CN" altLang="pt-BR" sz="2800" b="1" dirty="0">
                <a:solidFill>
                  <a:srgbClr val="0000FF"/>
                </a:solidFill>
              </a:rPr>
              <a:t>）比较安卡拉和贝鲁特的气候差异。 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322566" name="Text Box 6"/>
          <p:cNvSpPr txBox="1">
            <a:spLocks noChangeArrowheads="1"/>
          </p:cNvSpPr>
          <p:nvPr/>
        </p:nvSpPr>
        <p:spPr bwMode="auto">
          <a:xfrm>
            <a:off x="1676400" y="5334000"/>
            <a:ext cx="8991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pt-BR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pt-BR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pt-BR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）气温：安卡拉冬夏气温均低于贝鲁特（</a:t>
            </a:r>
            <a:r>
              <a:rPr lang="pt-BR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pt-BR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分），气温年较差大（</a:t>
            </a:r>
            <a:r>
              <a:rPr lang="pt-BR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pt-BR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分）。</a:t>
            </a:r>
          </a:p>
          <a:p>
            <a:pPr eaLnBrk="1" hangingPunct="1"/>
            <a:r>
              <a:rPr lang="zh-CN" altLang="pt-BR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降水：贝鲁特年降水量较大（</a:t>
            </a:r>
            <a:r>
              <a:rPr lang="pt-BR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pt-BR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分），季节差异更大（</a:t>
            </a:r>
            <a:r>
              <a:rPr lang="pt-BR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pt-BR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分）。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9" name="Oval 7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363200" y="65532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66090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28" y="2093572"/>
            <a:ext cx="7328930" cy="3469027"/>
          </a:xfrm>
        </p:spPr>
      </p:pic>
    </p:spTree>
    <p:extLst>
      <p:ext uri="{BB962C8B-B14F-4D97-AF65-F5344CB8AC3E}">
        <p14:creationId xmlns:p14="http://schemas.microsoft.com/office/powerpoint/2010/main" val="1564911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三、世界主要的气候类型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75791" y="1796415"/>
            <a:ext cx="483425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latin typeface="Calibri" panose="020F0502020204030204" charset="0"/>
              </a:rPr>
              <a:t> </a:t>
            </a:r>
            <a:r>
              <a:rPr lang="zh-CN" altLang="en-US" sz="2800" b="1">
                <a:latin typeface="Calibri" panose="020F0502020204030204" charset="0"/>
              </a:rPr>
              <a:t>①三圈环流（气压带、风带）</a:t>
            </a:r>
          </a:p>
        </p:txBody>
      </p:sp>
      <p:pic>
        <p:nvPicPr>
          <p:cNvPr id="15" name="图片 14" descr="三圈环流示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01" y="2520951"/>
            <a:ext cx="4141470" cy="41852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68028" y="2592020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湿 热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68028" y="3096024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冷 湿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268028" y="3672028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干 热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268028" y="4176032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干 冷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845176" y="4994098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暖 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845176" y="5606238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干 热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845176" y="6192047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干 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03706" y="932815"/>
            <a:ext cx="657288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 </a:t>
            </a:r>
            <a:r>
              <a:rPr lang="zh-CN" altLang="en-US" sz="3200"/>
              <a:t>影响气候的因素：</a:t>
            </a:r>
            <a:r>
              <a:rPr lang="zh-CN" altLang="en-US" sz="3200" b="1">
                <a:solidFill>
                  <a:srgbClr val="FF0000"/>
                </a:solidFill>
              </a:rPr>
              <a:t>（</a:t>
            </a:r>
            <a:r>
              <a:rPr lang="en-US" altLang="zh-CN" sz="3200" b="1">
                <a:solidFill>
                  <a:srgbClr val="FF0000"/>
                </a:solidFill>
              </a:rPr>
              <a:t>2</a:t>
            </a:r>
            <a:r>
              <a:rPr lang="zh-CN" altLang="en-US" sz="3200" b="1">
                <a:solidFill>
                  <a:srgbClr val="FF0000"/>
                </a:solidFill>
              </a:rPr>
              <a:t>）大气环流</a:t>
            </a:r>
            <a:r>
              <a:rPr lang="zh-CN" altLang="en-US" sz="2800"/>
              <a:t> </a:t>
            </a:r>
          </a:p>
        </p:txBody>
      </p:sp>
      <p:pic>
        <p:nvPicPr>
          <p:cNvPr id="14" name="Picture 4" descr="200712081554306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086" y="1591441"/>
            <a:ext cx="5246914" cy="532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5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8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图片 6" descr="说明: Z1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16" y="18190"/>
            <a:ext cx="8924698" cy="683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972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图片 4" descr="说明: Z1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03" y="1289277"/>
            <a:ext cx="10768422" cy="474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981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图片 2" descr="说明: H4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31" y="1027906"/>
            <a:ext cx="9223480" cy="497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001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 descr="说明: Z1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587"/>
            <a:ext cx="5145768" cy="573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148943" y="114358"/>
            <a:ext cx="6096000" cy="44542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r>
              <a:rPr lang="zh-CN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试描述图示区域降水的空间分布特点</a:t>
            </a:r>
            <a:r>
              <a:rPr lang="zh-CN" altLang="zh-CN" sz="2400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40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400" b="1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cs typeface="Courier New" panose="02070309020205020404" pitchFamily="49" charset="0"/>
              </a:rPr>
              <a:t>(2)</a:t>
            </a:r>
            <a:r>
              <a:rPr lang="zh-CN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说明上述降水空间分布特点的形成原因</a:t>
            </a:r>
            <a:r>
              <a:rPr lang="zh-CN" altLang="zh-CN" sz="2400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40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40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400" b="1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cs typeface="Courier New" panose="02070309020205020404" pitchFamily="49" charset="0"/>
              </a:rPr>
              <a:t>(3)</a:t>
            </a:r>
            <a:r>
              <a:rPr lang="zh-CN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分析死海南部成为盐滩的原因。</a:t>
            </a:r>
            <a:endParaRPr lang="zh-CN" altLang="zh-CN" sz="2400" b="1" kern="100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48943" y="77930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r>
              <a:rPr lang="zh-CN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南北方向上，北多南少；东西方向上，约旦河谷、死海一线降水少，以其为中心向东西侧先增加后减少。</a:t>
            </a:r>
            <a:endParaRPr lang="zh-CN" altLang="zh-CN" sz="2400" b="1" kern="100" dirty="0">
              <a:solidFill>
                <a:srgbClr val="FF0000"/>
              </a:solidFill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7428" y="2341474"/>
            <a:ext cx="71845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(2)</a:t>
            </a:r>
            <a:r>
              <a:rPr lang="zh-CN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该地区位于中纬度大陆西岸，受西风带影响，自南向北受西风影响时间增长，强度增大，因而降水增多；约旦河谷、死海一线地势低，来自海洋</a:t>
            </a:r>
            <a:r>
              <a:rPr lang="en-US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zh-CN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地中海</a:t>
            </a:r>
            <a:r>
              <a:rPr lang="en-US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zh-CN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的水汽难以进入，因而降水少；两侧地势高，形成地形雨，因而降水</a:t>
            </a:r>
            <a:r>
              <a:rPr lang="zh-CN" altLang="zh-CN" sz="2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增多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90457" y="4681362"/>
            <a:ext cx="63572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(3)</a:t>
            </a:r>
            <a:r>
              <a:rPr lang="zh-CN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死海所处地区降水少；所处纬度较低，气温高，蒸发旺盛；受人类生产活动的影响，注入死海的河水不断减少，因而死海湖面不断下降；死海南部地势较高，湖面下降使南部部分湖底裸露成为盐滩。</a:t>
            </a:r>
            <a:endParaRPr lang="zh-CN" altLang="zh-CN" sz="2400" b="1" kern="100" dirty="0">
              <a:solidFill>
                <a:srgbClr val="FF0000"/>
              </a:solidFill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13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905000" y="381000"/>
            <a:ext cx="701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气候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的影响因素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1142999" y="1175657"/>
            <a:ext cx="9699171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纬度（太阳辐射）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大气环流（气压带、风带、季风）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地形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洋流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海陆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位置（气温：海陆热力性质差异。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降水：距海远近，离岸风，向岸风）</a:t>
            </a:r>
            <a:endParaRPr lang="zh-CN" altLang="en-US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人类活动</a:t>
            </a:r>
          </a:p>
        </p:txBody>
      </p:sp>
    </p:spTree>
    <p:extLst>
      <p:ext uri="{BB962C8B-B14F-4D97-AF65-F5344CB8AC3E}">
        <p14:creationId xmlns:p14="http://schemas.microsoft.com/office/powerpoint/2010/main" val="115360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三、世界主要的气候类型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42305" y="942306"/>
            <a:ext cx="3735318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 </a:t>
            </a:r>
            <a:r>
              <a:rPr lang="zh-CN" altLang="en-US" sz="3200"/>
              <a:t>影响气候的因素：</a:t>
            </a:r>
            <a:r>
              <a:rPr lang="zh-CN" altLang="en-US" sz="2800"/>
              <a:t> 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2737214" y="2304416"/>
            <a:ext cx="97790" cy="1099185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927816" y="2113221"/>
            <a:ext cx="1612900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太阳高度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928010" y="3019332"/>
            <a:ext cx="1612900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昼  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917900" y="2124076"/>
            <a:ext cx="677108" cy="14580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/>
              <a:t>  </a:t>
            </a:r>
            <a:r>
              <a:rPr lang="zh-CN" altLang="en-US" sz="3200" b="1"/>
              <a:t>纬  度 </a:t>
            </a:r>
            <a:r>
              <a:rPr lang="zh-CN" altLang="en-US" sz="3200"/>
              <a:t> </a:t>
            </a:r>
          </a:p>
        </p:txBody>
      </p:sp>
      <p:pic>
        <p:nvPicPr>
          <p:cNvPr id="15" name="图片 14" descr="直射和斜射的区别"/>
          <p:cNvPicPr>
            <a:picLocks noChangeAspect="1"/>
          </p:cNvPicPr>
          <p:nvPr/>
        </p:nvPicPr>
        <p:blipFill>
          <a:blip r:embed="rId2"/>
          <a:srcRect t="-4863"/>
          <a:stretch>
            <a:fillRect/>
          </a:stretch>
        </p:blipFill>
        <p:spPr>
          <a:xfrm>
            <a:off x="4728023" y="1962786"/>
            <a:ext cx="5853430" cy="438721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1917900" y="4121786"/>
            <a:ext cx="677108" cy="22980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/>
              <a:t> </a:t>
            </a:r>
            <a:r>
              <a:rPr lang="zh-CN" altLang="en-US" sz="3200" b="1"/>
              <a:t>直射点移动</a:t>
            </a:r>
            <a:r>
              <a:rPr lang="zh-CN" altLang="en-US" sz="3200"/>
              <a:t> 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748010" y="4540886"/>
            <a:ext cx="76835" cy="1478915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28010" y="4140031"/>
            <a:ext cx="1612900" cy="103886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正午太阳高度变化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928010" y="5400040"/>
            <a:ext cx="1612900" cy="103886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昼夜长短变化</a:t>
            </a:r>
          </a:p>
        </p:txBody>
      </p:sp>
      <p:pic>
        <p:nvPicPr>
          <p:cNvPr id="23" name="图片 2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11" y="1961516"/>
            <a:ext cx="5854065" cy="43884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4" name="图片 23" descr="图片3"/>
          <p:cNvPicPr>
            <a:picLocks noChangeAspect="1"/>
          </p:cNvPicPr>
          <p:nvPr/>
        </p:nvPicPr>
        <p:blipFill>
          <a:blip r:embed="rId4"/>
          <a:srcRect l="3407" r="2181"/>
          <a:stretch>
            <a:fillRect/>
          </a:stretch>
        </p:blipFill>
        <p:spPr>
          <a:xfrm>
            <a:off x="4726940" y="1961515"/>
            <a:ext cx="5854700" cy="43878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5" name="图片 24" descr="图片1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941" y="1764013"/>
            <a:ext cx="5854065" cy="49364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1742441" y="942340"/>
            <a:ext cx="769683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 </a:t>
            </a:r>
            <a:r>
              <a:rPr lang="zh-CN" altLang="en-US" sz="3200"/>
              <a:t>影响气候的因素：</a:t>
            </a:r>
            <a:r>
              <a:rPr lang="zh-CN" altLang="en-US" sz="3200" b="1">
                <a:solidFill>
                  <a:srgbClr val="FF0000"/>
                </a:solidFill>
              </a:rPr>
              <a:t>（</a:t>
            </a:r>
            <a:r>
              <a:rPr lang="en-US" altLang="zh-CN" sz="3200" b="1">
                <a:solidFill>
                  <a:srgbClr val="FF0000"/>
                </a:solidFill>
              </a:rPr>
              <a:t>1</a:t>
            </a:r>
            <a:r>
              <a:rPr lang="zh-CN" altLang="en-US" sz="3200" b="1">
                <a:solidFill>
                  <a:srgbClr val="FF0000"/>
                </a:solidFill>
              </a:rPr>
              <a:t>）纬度：太阳辐射</a:t>
            </a:r>
            <a:r>
              <a:rPr lang="zh-CN" altLang="en-US" sz="2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90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0" grpId="0" bldLvl="0" animBg="1"/>
      <p:bldP spid="11" grpId="0" bldLvl="0" animBg="1"/>
      <p:bldP spid="12" grpId="0" bldLvl="0" animBg="1"/>
      <p:bldP spid="14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三、世界主要的气候类型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75791" y="1796415"/>
            <a:ext cx="483425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latin typeface="Calibri" panose="020F0502020204030204" charset="0"/>
              </a:rPr>
              <a:t> </a:t>
            </a:r>
            <a:r>
              <a:rPr lang="zh-CN" altLang="en-US" sz="2800" b="1">
                <a:latin typeface="Calibri" panose="020F0502020204030204" charset="0"/>
              </a:rPr>
              <a:t>①三圈环流（气压带、风带）</a:t>
            </a:r>
          </a:p>
        </p:txBody>
      </p:sp>
      <p:pic>
        <p:nvPicPr>
          <p:cNvPr id="15" name="图片 14" descr="三圈环流示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01" y="2520951"/>
            <a:ext cx="4141470" cy="41852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68028" y="2592020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湿 热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68028" y="3096024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冷 湿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268028" y="3672028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干 热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268028" y="4176032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干 冷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845176" y="4994098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暖 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845176" y="5606238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干 热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845176" y="6192047"/>
            <a:ext cx="864235" cy="460375"/>
          </a:xfrm>
          <a:prstGeom prst="rect">
            <a:avLst/>
          </a:prstGeom>
          <a:gradFill>
            <a:gsLst>
              <a:gs pos="100000">
                <a:srgbClr val="2CFA0A"/>
              </a:gs>
              <a:gs pos="100000">
                <a:srgbClr val="0B6E38"/>
              </a:gs>
            </a:gsLst>
            <a:lin ang="5400000" scaled="0"/>
          </a:gradFill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干 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03706" y="932815"/>
            <a:ext cx="657288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 </a:t>
            </a:r>
            <a:r>
              <a:rPr lang="zh-CN" altLang="en-US" sz="3200"/>
              <a:t>影响气候的因素：</a:t>
            </a:r>
            <a:r>
              <a:rPr lang="zh-CN" altLang="en-US" sz="3200" b="1">
                <a:solidFill>
                  <a:srgbClr val="FF0000"/>
                </a:solidFill>
              </a:rPr>
              <a:t>（</a:t>
            </a:r>
            <a:r>
              <a:rPr lang="en-US" altLang="zh-CN" sz="3200" b="1">
                <a:solidFill>
                  <a:srgbClr val="FF0000"/>
                </a:solidFill>
              </a:rPr>
              <a:t>2</a:t>
            </a:r>
            <a:r>
              <a:rPr lang="zh-CN" altLang="en-US" sz="3200" b="1">
                <a:solidFill>
                  <a:srgbClr val="FF0000"/>
                </a:solidFill>
              </a:rPr>
              <a:t>）大气环流</a:t>
            </a:r>
            <a:r>
              <a:rPr lang="zh-CN" altLang="en-US" sz="2800"/>
              <a:t> </a:t>
            </a:r>
          </a:p>
        </p:txBody>
      </p:sp>
      <p:pic>
        <p:nvPicPr>
          <p:cNvPr id="14" name="Picture 4" descr="200712081554306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086" y="1591441"/>
            <a:ext cx="5246914" cy="532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1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8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1" y="3176"/>
            <a:ext cx="9143365" cy="70040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/>
              <a:t>气压带风带的</a:t>
            </a:r>
            <a:r>
              <a:rPr lang="zh-CN" altLang="en-US" sz="3600" b="1">
                <a:solidFill>
                  <a:srgbClr val="FF0000"/>
                </a:solidFill>
              </a:rPr>
              <a:t>季节移动</a:t>
            </a:r>
            <a:r>
              <a:rPr lang="zh-CN" altLang="en-US" sz="3600">
                <a:solidFill>
                  <a:srgbClr val="FF0000"/>
                </a:solidFill>
              </a:rPr>
              <a:t>：</a:t>
            </a:r>
            <a:r>
              <a:rPr lang="zh-CN" altLang="en-US" sz="2800"/>
              <a:t> 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68" name="ShockwaveFlash1" r:id="rId2" imgW="9359280" imgH="7920360"/>
        </mc:Choice>
        <mc:Fallback>
          <p:control name="ShockwaveFlash1" r:id="rId2" imgW="9359280" imgH="7920360">
            <p:pic>
              <p:nvPicPr>
                <p:cNvPr id="2" name="ShockwaveFlash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09166" y="855346"/>
                  <a:ext cx="7774305" cy="590359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231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 descr="IMG_1533"/>
          <p:cNvPicPr>
            <a:picLocks noChangeAspect="1" noChangeArrowheads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t="3000" r="6737"/>
          <a:stretch>
            <a:fillRect/>
          </a:stretch>
        </p:blipFill>
        <p:spPr bwMode="auto">
          <a:xfrm>
            <a:off x="2057401" y="304800"/>
            <a:ext cx="7559675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 6"/>
          <p:cNvSpPr>
            <a:spLocks noChangeArrowheads="1"/>
          </p:cNvSpPr>
          <p:nvPr/>
        </p:nvSpPr>
        <p:spPr bwMode="auto">
          <a:xfrm>
            <a:off x="2057400" y="3505201"/>
            <a:ext cx="828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3)</a:t>
            </a:r>
            <a:r>
              <a:rPr lang="zh-CN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比较②地和③地水资源的异同点。</a:t>
            </a:r>
            <a:endParaRPr lang="zh-CN" altLang="en-US" sz="280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pic>
        <p:nvPicPr>
          <p:cNvPr id="819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44402" r="13075" b="25354"/>
          <a:stretch>
            <a:fillRect/>
          </a:stretch>
        </p:blipFill>
        <p:spPr bwMode="auto">
          <a:xfrm>
            <a:off x="1524001" y="3962400"/>
            <a:ext cx="72167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3" t="50807" r="27327" b="41797"/>
          <a:stretch>
            <a:fillRect/>
          </a:stretch>
        </p:blipFill>
        <p:spPr bwMode="auto">
          <a:xfrm>
            <a:off x="7623176" y="6227764"/>
            <a:ext cx="30448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Oval 9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363200" y="59436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7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三、世界主要的气候类型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27836" y="828040"/>
            <a:ext cx="657288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 </a:t>
            </a:r>
            <a:r>
              <a:rPr lang="zh-CN" altLang="en-US" sz="3200"/>
              <a:t>影响气候的因素：</a:t>
            </a:r>
            <a:r>
              <a:rPr lang="zh-CN" altLang="en-US" sz="3200" b="1">
                <a:solidFill>
                  <a:srgbClr val="FF0000"/>
                </a:solidFill>
              </a:rPr>
              <a:t>（</a:t>
            </a:r>
            <a:r>
              <a:rPr lang="en-US" altLang="zh-CN" sz="3200" b="1">
                <a:solidFill>
                  <a:srgbClr val="FF0000"/>
                </a:solidFill>
              </a:rPr>
              <a:t>2</a:t>
            </a:r>
            <a:r>
              <a:rPr lang="zh-CN" altLang="en-US" sz="3200" b="1">
                <a:solidFill>
                  <a:srgbClr val="FF0000"/>
                </a:solidFill>
              </a:rPr>
              <a:t>）大气环流</a:t>
            </a:r>
            <a:r>
              <a:rPr lang="zh-CN" altLang="en-US" sz="2800"/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63446" y="1584012"/>
            <a:ext cx="786447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latin typeface="Calibri" panose="020F0502020204030204" charset="0"/>
              </a:rPr>
              <a:t> </a:t>
            </a:r>
            <a:r>
              <a:rPr lang="zh-CN" altLang="en-US" sz="2800" b="1">
                <a:latin typeface="Calibri" panose="020F0502020204030204" charset="0"/>
              </a:rPr>
              <a:t>② 季风环流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</a:rPr>
              <a:t>（海陆热力性质差异：冬、夏季风）</a:t>
            </a:r>
          </a:p>
        </p:txBody>
      </p:sp>
      <p:pic>
        <p:nvPicPr>
          <p:cNvPr id="4" name="图片 3" descr="冬季风活动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3" y="2235200"/>
            <a:ext cx="8700135" cy="45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三、世界主要的气候类型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84046" y="1007745"/>
            <a:ext cx="757745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 </a:t>
            </a:r>
            <a:r>
              <a:rPr lang="zh-CN" altLang="en-US" sz="3200"/>
              <a:t>影响气候的因素：</a:t>
            </a:r>
            <a:r>
              <a:rPr lang="zh-CN" altLang="en-US" sz="3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（</a:t>
            </a:r>
            <a:r>
              <a:rPr lang="en-US" altLang="zh-CN" sz="3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3</a:t>
            </a:r>
            <a:r>
              <a:rPr lang="zh-CN" altLang="en-US" sz="3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） 下垫面：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海陆</a:t>
            </a:r>
            <a:r>
              <a:rPr lang="zh-CN" altLang="en-US" sz="2800"/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648576" y="4706620"/>
            <a:ext cx="2868295" cy="103886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考虑：</a:t>
            </a:r>
          </a:p>
          <a:p>
            <a:pPr>
              <a:lnSpc>
                <a:spcPct val="110000"/>
              </a:lnSpc>
            </a:pPr>
            <a:r>
              <a:rPr lang="zh-CN" altLang="en-US" sz="2800" b="1"/>
              <a:t>   向岸风</a:t>
            </a:r>
            <a:r>
              <a:rPr lang="zh-CN" altLang="en-US" sz="2000" b="1"/>
              <a:t>、</a:t>
            </a:r>
            <a:r>
              <a:rPr lang="zh-CN" altLang="en-US" sz="2800" b="1"/>
              <a:t>离岸风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04695" y="4896036"/>
            <a:ext cx="2155190" cy="6819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/>
              <a:t> </a:t>
            </a:r>
            <a:r>
              <a:rPr lang="zh-CN" altLang="en-US" sz="3200" b="1"/>
              <a:t>影响</a:t>
            </a:r>
            <a:r>
              <a:rPr lang="zh-CN" altLang="en-US" sz="3200" b="1">
                <a:solidFill>
                  <a:srgbClr val="FF0000"/>
                </a:solidFill>
              </a:rPr>
              <a:t>降水</a:t>
            </a:r>
            <a:r>
              <a:rPr lang="zh-CN" altLang="en-US" sz="3200" b="1"/>
              <a:t>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04695" y="2700020"/>
            <a:ext cx="2155190" cy="6819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/>
              <a:t> </a:t>
            </a:r>
            <a:r>
              <a:rPr lang="zh-CN" altLang="en-US" sz="3200" b="1"/>
              <a:t>影响</a:t>
            </a:r>
            <a:r>
              <a:rPr lang="zh-CN" altLang="en-US" sz="3200" b="1">
                <a:solidFill>
                  <a:srgbClr val="FF0000"/>
                </a:solidFill>
              </a:rPr>
              <a:t>气温</a:t>
            </a:r>
            <a:r>
              <a:rPr lang="zh-CN" altLang="en-US" sz="3200" b="1"/>
              <a:t>：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4398645" y="4717416"/>
            <a:ext cx="76200" cy="1075055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20091" y="5472040"/>
            <a:ext cx="2633980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距海远</a:t>
            </a:r>
            <a:r>
              <a:rPr lang="zh-CN" altLang="en-US" sz="2400" b="1">
                <a:solidFill>
                  <a:srgbClr val="FF0000"/>
                </a:solidFill>
              </a:rPr>
              <a:t>，</a:t>
            </a:r>
            <a:r>
              <a:rPr lang="zh-CN" altLang="en-US" sz="2800" b="1">
                <a:solidFill>
                  <a:srgbClr val="FF0000"/>
                </a:solidFill>
              </a:rPr>
              <a:t>降水少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20091" y="4428033"/>
            <a:ext cx="2633980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距海近</a:t>
            </a:r>
            <a:r>
              <a:rPr lang="zh-CN" altLang="en-US" sz="2400" b="1">
                <a:solidFill>
                  <a:srgbClr val="FF0000"/>
                </a:solidFill>
              </a:rPr>
              <a:t>，</a:t>
            </a:r>
            <a:r>
              <a:rPr lang="zh-CN" altLang="en-US" sz="2800" b="1">
                <a:solidFill>
                  <a:srgbClr val="FF0000"/>
                </a:solidFill>
              </a:rPr>
              <a:t>降水多</a:t>
            </a:r>
          </a:p>
        </p:txBody>
      </p:sp>
      <p:sp>
        <p:nvSpPr>
          <p:cNvPr id="21" name="左大括号 20"/>
          <p:cNvSpPr/>
          <p:nvPr/>
        </p:nvSpPr>
        <p:spPr>
          <a:xfrm>
            <a:off x="6485890" y="2413000"/>
            <a:ext cx="125730" cy="1254760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虚尾箭头 21"/>
          <p:cNvSpPr/>
          <p:nvPr/>
        </p:nvSpPr>
        <p:spPr>
          <a:xfrm>
            <a:off x="4260020" y="2925446"/>
            <a:ext cx="353060" cy="230505"/>
          </a:xfrm>
          <a:prstGeom prst="stripedRightArrow">
            <a:avLst>
              <a:gd name="adj1" fmla="val 50000"/>
              <a:gd name="adj2" fmla="val 641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692024" y="2520950"/>
            <a:ext cx="1624965" cy="103886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/>
              <a:t>海陆热力</a:t>
            </a:r>
          </a:p>
          <a:p>
            <a:pPr algn="ctr">
              <a:lnSpc>
                <a:spcPct val="110000"/>
              </a:lnSpc>
            </a:pPr>
            <a:r>
              <a:rPr lang="zh-CN" altLang="en-US" sz="2800" b="1"/>
              <a:t>性质差异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780039" y="2232016"/>
            <a:ext cx="3042920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夏季：</a:t>
            </a:r>
            <a:r>
              <a:rPr lang="zh-CN" altLang="en-US" sz="2800" b="1">
                <a:solidFill>
                  <a:srgbClr val="FF0000"/>
                </a:solidFill>
              </a:rPr>
              <a:t>陆地＞海洋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780039" y="3276024"/>
            <a:ext cx="3042920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冬季：</a:t>
            </a:r>
            <a:r>
              <a:rPr lang="zh-CN" altLang="en-US" sz="2800" b="1">
                <a:solidFill>
                  <a:srgbClr val="FF0000"/>
                </a:solidFill>
              </a:rPr>
              <a:t>陆地＜海洋</a:t>
            </a:r>
          </a:p>
        </p:txBody>
      </p:sp>
      <p:sp>
        <p:nvSpPr>
          <p:cNvPr id="28" name="左大括号 27"/>
          <p:cNvSpPr/>
          <p:nvPr/>
        </p:nvSpPr>
        <p:spPr>
          <a:xfrm rot="10800000">
            <a:off x="7388860" y="4728846"/>
            <a:ext cx="125730" cy="1016635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21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animBg="1"/>
      <p:bldP spid="6" grpId="0" animBg="1"/>
      <p:bldP spid="8" grpId="0" bldLvl="0" animBg="1"/>
      <p:bldP spid="9" grpId="0" bldLvl="0" animBg="1"/>
      <p:bldP spid="13" grpId="0" bldLvl="0" animBg="1"/>
      <p:bldP spid="21" grpId="0" bldLvl="0" animBg="1"/>
      <p:bldP spid="22" grpId="0" animBg="1"/>
      <p:bldP spid="20" grpId="0" animBg="1"/>
      <p:bldP spid="26" grpId="0" bldLvl="0" animBg="1"/>
      <p:bldP spid="27" grpId="0" bldLvl="0" animBg="1"/>
      <p:bldP spid="28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三、世界主要的气候类型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55800" y="4988746"/>
            <a:ext cx="2155190" cy="6819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/>
              <a:t> </a:t>
            </a:r>
            <a:r>
              <a:rPr lang="zh-CN" altLang="en-US" sz="3200" b="1"/>
              <a:t>影响</a:t>
            </a:r>
            <a:r>
              <a:rPr lang="zh-CN" altLang="en-US" sz="3200" b="1">
                <a:solidFill>
                  <a:srgbClr val="FF0000"/>
                </a:solidFill>
              </a:rPr>
              <a:t>降水</a:t>
            </a:r>
            <a:r>
              <a:rPr lang="zh-CN" altLang="en-US" sz="3200" b="1"/>
              <a:t>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56003" y="2641600"/>
            <a:ext cx="2155190" cy="6819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/>
              <a:t> </a:t>
            </a:r>
            <a:r>
              <a:rPr lang="zh-CN" altLang="en-US" sz="3200" b="1"/>
              <a:t>影响</a:t>
            </a:r>
            <a:r>
              <a:rPr lang="zh-CN" altLang="en-US" sz="3200" b="1">
                <a:solidFill>
                  <a:srgbClr val="FF0000"/>
                </a:solidFill>
              </a:rPr>
              <a:t>气温</a:t>
            </a:r>
            <a:r>
              <a:rPr lang="zh-CN" altLang="en-US" sz="3200" b="1"/>
              <a:t>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12023" y="2262886"/>
            <a:ext cx="2685415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气温垂直递减率</a:t>
            </a:r>
          </a:p>
        </p:txBody>
      </p:sp>
      <p:pic>
        <p:nvPicPr>
          <p:cNvPr id="10" name="图片 9" descr="图片4"/>
          <p:cNvPicPr>
            <a:picLocks noChangeAspect="1"/>
          </p:cNvPicPr>
          <p:nvPr/>
        </p:nvPicPr>
        <p:blipFill>
          <a:blip r:embed="rId2"/>
          <a:srcRect l="817" t="10337" r="1365" b="10002"/>
          <a:stretch>
            <a:fillRect/>
          </a:stretch>
        </p:blipFill>
        <p:spPr>
          <a:xfrm>
            <a:off x="7319645" y="4218940"/>
            <a:ext cx="3166110" cy="222123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左大括号 10"/>
          <p:cNvSpPr/>
          <p:nvPr/>
        </p:nvSpPr>
        <p:spPr>
          <a:xfrm>
            <a:off x="4296020" y="2448019"/>
            <a:ext cx="125730" cy="1069975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12022" y="3146425"/>
            <a:ext cx="2686050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阴坡、阳坡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4295775" y="4794886"/>
            <a:ext cx="125730" cy="1069975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【气候】阴坡、阳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044" y="2049780"/>
            <a:ext cx="3165475" cy="197993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512311" y="4614545"/>
            <a:ext cx="2685415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迎风坡：多雨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12310" y="5509895"/>
            <a:ext cx="2686050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背风坡：少雨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84046" y="1007745"/>
            <a:ext cx="757745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 </a:t>
            </a:r>
            <a:r>
              <a:rPr lang="zh-CN" altLang="en-US" sz="3200"/>
              <a:t>影响气候的因素：</a:t>
            </a:r>
            <a:r>
              <a:rPr lang="zh-CN" altLang="en-US" sz="3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（</a:t>
            </a:r>
            <a:r>
              <a:rPr lang="en-US" altLang="zh-CN" sz="3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3</a:t>
            </a:r>
            <a:r>
              <a:rPr lang="zh-CN" altLang="en-US" sz="3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） 下垫面：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地形</a:t>
            </a:r>
            <a:r>
              <a:rPr lang="zh-CN" altLang="en-US" sz="2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08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ldLvl="0" animBg="1"/>
      <p:bldP spid="9" grpId="0" bldLvl="0" animBg="1"/>
      <p:bldP spid="11" grpId="0" bldLvl="0" animBg="1"/>
      <p:bldP spid="12" grpId="0" bldLvl="0" animBg="1"/>
      <p:bldP spid="14" grpId="0" animBg="1"/>
      <p:bldP spid="4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世界表层洋流分布图0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701675"/>
            <a:ext cx="9157970" cy="61125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三、世界主要的气候类型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84046" y="1007745"/>
            <a:ext cx="757745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 </a:t>
            </a:r>
            <a:r>
              <a:rPr lang="zh-CN" altLang="en-US" sz="3200"/>
              <a:t>影响气候的因素：</a:t>
            </a:r>
            <a:r>
              <a:rPr lang="zh-CN" altLang="en-US" sz="3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（</a:t>
            </a:r>
            <a:r>
              <a:rPr lang="en-US" altLang="zh-CN" sz="3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3</a:t>
            </a:r>
            <a:r>
              <a:rPr lang="zh-CN" altLang="en-US" sz="3200" b="1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） 下垫面：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洋流</a:t>
            </a:r>
            <a:r>
              <a:rPr lang="zh-CN" altLang="en-US" sz="2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64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25"/>
          <p:cNvSpPr/>
          <p:nvPr/>
        </p:nvSpPr>
        <p:spPr>
          <a:xfrm rot="10500000" flipV="1">
            <a:off x="9884351" y="2700655"/>
            <a:ext cx="381000" cy="838200"/>
          </a:xfrm>
          <a:prstGeom prst="line">
            <a:avLst/>
          </a:prstGeom>
          <a:ln w="57150" cap="sq" cmpd="sng">
            <a:solidFill>
              <a:srgbClr val="FF0000"/>
            </a:solidFill>
            <a:prstDash val="sysDot"/>
            <a:headEnd type="none" w="med" len="med"/>
            <a:tailEnd type="stealth" w="lg" len="med"/>
          </a:ln>
        </p:spPr>
      </p:sp>
      <p:sp>
        <p:nvSpPr>
          <p:cNvPr id="71" name="矩形 70"/>
          <p:cNvSpPr/>
          <p:nvPr/>
        </p:nvSpPr>
        <p:spPr>
          <a:xfrm>
            <a:off x="2574291" y="756285"/>
            <a:ext cx="857885" cy="6019800"/>
          </a:xfrm>
          <a:prstGeom prst="rect">
            <a:avLst/>
          </a:prstGeom>
          <a:gradFill>
            <a:gsLst>
              <a:gs pos="100000">
                <a:srgbClr val="ABFE9B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4380865" y="756921"/>
            <a:ext cx="5250180" cy="6011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五、气候类型的判读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6395" name="Line 75"/>
          <p:cNvSpPr/>
          <p:nvPr/>
        </p:nvSpPr>
        <p:spPr>
          <a:xfrm>
            <a:off x="2568008" y="756006"/>
            <a:ext cx="7848600" cy="0"/>
          </a:xfrm>
          <a:prstGeom prst="line">
            <a:avLst/>
          </a:prstGeom>
          <a:ln w="317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96" name="Line 76"/>
          <p:cNvSpPr/>
          <p:nvPr/>
        </p:nvSpPr>
        <p:spPr>
          <a:xfrm>
            <a:off x="10416701" y="756285"/>
            <a:ext cx="0" cy="6019800"/>
          </a:xfrm>
          <a:prstGeom prst="line">
            <a:avLst/>
          </a:prstGeom>
          <a:ln w="317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" name="Line 76"/>
          <p:cNvSpPr/>
          <p:nvPr/>
        </p:nvSpPr>
        <p:spPr>
          <a:xfrm>
            <a:off x="2568008" y="756285"/>
            <a:ext cx="0" cy="6019800"/>
          </a:xfrm>
          <a:prstGeom prst="line">
            <a:avLst/>
          </a:prstGeom>
          <a:ln w="317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47" name="Line 27"/>
          <p:cNvSpPr/>
          <p:nvPr/>
        </p:nvSpPr>
        <p:spPr>
          <a:xfrm>
            <a:off x="9638665" y="756285"/>
            <a:ext cx="0" cy="6012044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97" name="Line 77"/>
          <p:cNvSpPr/>
          <p:nvPr/>
        </p:nvSpPr>
        <p:spPr>
          <a:xfrm>
            <a:off x="2568575" y="6776085"/>
            <a:ext cx="7848058" cy="0"/>
          </a:xfrm>
          <a:prstGeom prst="line">
            <a:avLst/>
          </a:prstGeom>
          <a:ln w="317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" name="Line 27"/>
          <p:cNvSpPr/>
          <p:nvPr/>
        </p:nvSpPr>
        <p:spPr>
          <a:xfrm>
            <a:off x="3432014" y="756285"/>
            <a:ext cx="0" cy="6012044"/>
          </a:xfrm>
          <a:prstGeom prst="line">
            <a:avLst/>
          </a:prstGeom>
          <a:ln w="31750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" name="Line 75"/>
          <p:cNvSpPr/>
          <p:nvPr/>
        </p:nvSpPr>
        <p:spPr>
          <a:xfrm>
            <a:off x="2568008" y="1352906"/>
            <a:ext cx="7848600" cy="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25" name="Line 5"/>
          <p:cNvSpPr/>
          <p:nvPr/>
        </p:nvSpPr>
        <p:spPr>
          <a:xfrm>
            <a:off x="4380865" y="6192520"/>
            <a:ext cx="5257800" cy="0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66" name="Line 46"/>
          <p:cNvSpPr/>
          <p:nvPr/>
        </p:nvSpPr>
        <p:spPr>
          <a:xfrm flipH="1">
            <a:off x="7176041" y="3492026"/>
            <a:ext cx="533400" cy="2700020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" name="Line 27"/>
          <p:cNvSpPr/>
          <p:nvPr/>
        </p:nvSpPr>
        <p:spPr>
          <a:xfrm>
            <a:off x="4380865" y="756285"/>
            <a:ext cx="0" cy="6012044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56" name="Line 36"/>
          <p:cNvSpPr/>
          <p:nvPr/>
        </p:nvSpPr>
        <p:spPr>
          <a:xfrm>
            <a:off x="4380865" y="5580380"/>
            <a:ext cx="2895600" cy="0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26" name="Line 6"/>
          <p:cNvSpPr/>
          <p:nvPr/>
        </p:nvSpPr>
        <p:spPr>
          <a:xfrm>
            <a:off x="4380865" y="4968037"/>
            <a:ext cx="3024022" cy="0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59" name="Line 39"/>
          <p:cNvSpPr/>
          <p:nvPr/>
        </p:nvSpPr>
        <p:spPr>
          <a:xfrm>
            <a:off x="4380865" y="4382770"/>
            <a:ext cx="1872014" cy="0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71" name="Line 51"/>
          <p:cNvSpPr/>
          <p:nvPr/>
        </p:nvSpPr>
        <p:spPr>
          <a:xfrm>
            <a:off x="6276035" y="3348025"/>
            <a:ext cx="0" cy="1620012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78" name="Line 58"/>
          <p:cNvSpPr/>
          <p:nvPr/>
        </p:nvSpPr>
        <p:spPr>
          <a:xfrm rot="21240000">
            <a:off x="4433570" y="2952751"/>
            <a:ext cx="5160010" cy="931545"/>
          </a:xfrm>
          <a:prstGeom prst="line">
            <a:avLst/>
          </a:prstGeom>
          <a:ln w="9525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67" name="Line 47"/>
          <p:cNvSpPr/>
          <p:nvPr/>
        </p:nvSpPr>
        <p:spPr>
          <a:xfrm>
            <a:off x="7356044" y="5328040"/>
            <a:ext cx="2268017" cy="0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" name="Line 47"/>
          <p:cNvSpPr/>
          <p:nvPr/>
        </p:nvSpPr>
        <p:spPr>
          <a:xfrm>
            <a:off x="7464044" y="4644034"/>
            <a:ext cx="2160016" cy="0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375" name="Line 55"/>
          <p:cNvSpPr/>
          <p:nvPr/>
        </p:nvSpPr>
        <p:spPr>
          <a:xfrm>
            <a:off x="4399280" y="2404745"/>
            <a:ext cx="5220038" cy="0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" name="Line 55"/>
          <p:cNvSpPr/>
          <p:nvPr/>
        </p:nvSpPr>
        <p:spPr>
          <a:xfrm>
            <a:off x="4399280" y="1878965"/>
            <a:ext cx="5220038" cy="0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241" name="Text Box 41"/>
          <p:cNvSpPr txBox="1">
            <a:spLocks noChangeArrowheads="1"/>
          </p:cNvSpPr>
          <p:nvPr/>
        </p:nvSpPr>
        <p:spPr bwMode="auto">
          <a:xfrm>
            <a:off x="3972018" y="6408048"/>
            <a:ext cx="647934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zh-CN" sz="2400" b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0°</a:t>
            </a:r>
          </a:p>
        </p:txBody>
      </p:sp>
      <p:sp>
        <p:nvSpPr>
          <p:cNvPr id="51242" name="Text Box 42"/>
          <p:cNvSpPr txBox="1">
            <a:spLocks noChangeArrowheads="1"/>
          </p:cNvSpPr>
          <p:nvPr/>
        </p:nvSpPr>
        <p:spPr bwMode="auto">
          <a:xfrm>
            <a:off x="3890645" y="5963920"/>
            <a:ext cx="4889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1" name="Text Box 42"/>
          <p:cNvSpPr txBox="1">
            <a:spLocks noChangeArrowheads="1"/>
          </p:cNvSpPr>
          <p:nvPr/>
        </p:nvSpPr>
        <p:spPr bwMode="auto">
          <a:xfrm>
            <a:off x="3893185" y="5350070"/>
            <a:ext cx="4876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3891915" y="4737736"/>
            <a:ext cx="4876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3" name="Text Box 42"/>
          <p:cNvSpPr txBox="1">
            <a:spLocks noChangeArrowheads="1"/>
          </p:cNvSpPr>
          <p:nvPr/>
        </p:nvSpPr>
        <p:spPr bwMode="auto">
          <a:xfrm>
            <a:off x="3890645" y="4152266"/>
            <a:ext cx="4876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3889375" y="2962911"/>
            <a:ext cx="4876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3889375" y="2174241"/>
            <a:ext cx="4876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6" name="Text Box 41"/>
          <p:cNvSpPr txBox="1">
            <a:spLocks noChangeArrowheads="1"/>
          </p:cNvSpPr>
          <p:nvPr/>
        </p:nvSpPr>
        <p:spPr bwMode="auto">
          <a:xfrm>
            <a:off x="9660060" y="6408048"/>
            <a:ext cx="647934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zh-CN" sz="2400" b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0°</a:t>
            </a:r>
          </a:p>
        </p:txBody>
      </p:sp>
      <p:sp>
        <p:nvSpPr>
          <p:cNvPr id="17" name="Text Box 42"/>
          <p:cNvSpPr txBox="1">
            <a:spLocks noChangeArrowheads="1"/>
          </p:cNvSpPr>
          <p:nvPr/>
        </p:nvSpPr>
        <p:spPr bwMode="auto">
          <a:xfrm>
            <a:off x="9624060" y="5963920"/>
            <a:ext cx="4889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9619615" y="5097975"/>
            <a:ext cx="4876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9" name="Text Box 42"/>
          <p:cNvSpPr txBox="1">
            <a:spLocks noChangeArrowheads="1"/>
          </p:cNvSpPr>
          <p:nvPr/>
        </p:nvSpPr>
        <p:spPr bwMode="auto">
          <a:xfrm>
            <a:off x="9642475" y="4413886"/>
            <a:ext cx="4876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20" name="Text Box 42"/>
          <p:cNvSpPr txBox="1">
            <a:spLocks noChangeArrowheads="1"/>
          </p:cNvSpPr>
          <p:nvPr/>
        </p:nvSpPr>
        <p:spPr bwMode="auto">
          <a:xfrm>
            <a:off x="9624060" y="3384026"/>
            <a:ext cx="4876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55</a:t>
            </a:r>
          </a:p>
        </p:txBody>
      </p:sp>
      <p:sp>
        <p:nvSpPr>
          <p:cNvPr id="21" name="Text Box 42"/>
          <p:cNvSpPr txBox="1">
            <a:spLocks noChangeArrowheads="1"/>
          </p:cNvSpPr>
          <p:nvPr/>
        </p:nvSpPr>
        <p:spPr bwMode="auto">
          <a:xfrm>
            <a:off x="9642475" y="2174241"/>
            <a:ext cx="4876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2" name="Text Box 42"/>
          <p:cNvSpPr txBox="1">
            <a:spLocks noChangeArrowheads="1"/>
          </p:cNvSpPr>
          <p:nvPr/>
        </p:nvSpPr>
        <p:spPr bwMode="auto">
          <a:xfrm>
            <a:off x="3911600" y="1260010"/>
            <a:ext cx="4876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" name="Text Box 42"/>
          <p:cNvSpPr txBox="1">
            <a:spLocks noChangeArrowheads="1"/>
          </p:cNvSpPr>
          <p:nvPr/>
        </p:nvSpPr>
        <p:spPr bwMode="auto">
          <a:xfrm>
            <a:off x="9619615" y="1260010"/>
            <a:ext cx="4876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6351" name="Line 31"/>
          <p:cNvSpPr/>
          <p:nvPr/>
        </p:nvSpPr>
        <p:spPr>
          <a:xfrm>
            <a:off x="7932047" y="756285"/>
            <a:ext cx="0" cy="576004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4" name="Line 31"/>
          <p:cNvSpPr/>
          <p:nvPr/>
        </p:nvSpPr>
        <p:spPr>
          <a:xfrm>
            <a:off x="6132034" y="756285"/>
            <a:ext cx="0" cy="576004"/>
          </a:xfrm>
          <a:prstGeom prst="line">
            <a:avLst/>
          </a:prstGeom>
          <a:ln w="127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5" name="文本框 24"/>
          <p:cNvSpPr txBox="1"/>
          <p:nvPr/>
        </p:nvSpPr>
        <p:spPr>
          <a:xfrm>
            <a:off x="4399281" y="762000"/>
            <a:ext cx="1732915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>
                <a:solidFill>
                  <a:srgbClr val="0D2FFD"/>
                </a:solidFill>
                <a:latin typeface="微软雅黑" panose="020B0503020204020204" charset="-122"/>
                <a:ea typeface="微软雅黑" panose="020B0503020204020204" charset="-122"/>
              </a:rPr>
              <a:t>大陆西部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47436" y="756285"/>
            <a:ext cx="1732915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>
                <a:solidFill>
                  <a:srgbClr val="0D2FFD"/>
                </a:solidFill>
                <a:latin typeface="微软雅黑" panose="020B0503020204020204" charset="-122"/>
                <a:ea typeface="微软雅黑" panose="020B0503020204020204" charset="-122"/>
              </a:rPr>
              <a:t>大陆内部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931786" y="767080"/>
            <a:ext cx="1732915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>
                <a:solidFill>
                  <a:srgbClr val="0D2FFD"/>
                </a:solidFill>
                <a:latin typeface="微软雅黑" panose="020B0503020204020204" charset="-122"/>
                <a:ea typeface="微软雅黑" panose="020B0503020204020204" charset="-122"/>
              </a:rPr>
              <a:t>大陆东部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709785" y="792007"/>
            <a:ext cx="640080" cy="588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大洋</a:t>
            </a:r>
          </a:p>
          <a:p>
            <a:pPr>
              <a:lnSpc>
                <a:spcPct val="90000"/>
              </a:lnSpc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西侧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619500" y="792007"/>
            <a:ext cx="640080" cy="588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大洋</a:t>
            </a:r>
          </a:p>
          <a:p>
            <a:pPr>
              <a:lnSpc>
                <a:spcPct val="90000"/>
              </a:lnSpc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东侧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686050" y="792007"/>
            <a:ext cx="640080" cy="588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大气</a:t>
            </a:r>
          </a:p>
          <a:p>
            <a:pPr>
              <a:lnSpc>
                <a:spcPct val="90000"/>
              </a:lnSpc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环流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699062" y="1380490"/>
            <a:ext cx="677108" cy="4962256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effectLst>
            <a:outerShdw blurRad="50800" sx="101000" sy="1010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/>
              <a:t> 1</a:t>
            </a:r>
            <a:r>
              <a:rPr lang="zh-CN" altLang="en-US" sz="3200"/>
              <a:t>、通过</a:t>
            </a:r>
            <a:r>
              <a:rPr lang="zh-CN" altLang="en-US" sz="3200" b="1">
                <a:solidFill>
                  <a:srgbClr val="FF0000"/>
                </a:solidFill>
              </a:rPr>
              <a:t>气候分布规律</a:t>
            </a:r>
            <a:r>
              <a:rPr lang="zh-CN" altLang="en-US" sz="3200"/>
              <a:t>判断 </a:t>
            </a:r>
          </a:p>
        </p:txBody>
      </p:sp>
      <p:sp>
        <p:nvSpPr>
          <p:cNvPr id="56327" name="Line 7"/>
          <p:cNvSpPr/>
          <p:nvPr/>
        </p:nvSpPr>
        <p:spPr>
          <a:xfrm>
            <a:off x="2568008" y="6191885"/>
            <a:ext cx="864006" cy="0"/>
          </a:xfrm>
          <a:prstGeom prst="line">
            <a:avLst/>
          </a:prstGeom>
          <a:ln w="254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4" name="Line 7"/>
          <p:cNvSpPr/>
          <p:nvPr/>
        </p:nvSpPr>
        <p:spPr>
          <a:xfrm>
            <a:off x="2568008" y="3564026"/>
            <a:ext cx="864006" cy="0"/>
          </a:xfrm>
          <a:prstGeom prst="line">
            <a:avLst/>
          </a:prstGeom>
          <a:ln w="254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" name="Line 7"/>
          <p:cNvSpPr/>
          <p:nvPr/>
        </p:nvSpPr>
        <p:spPr>
          <a:xfrm>
            <a:off x="2574358" y="4612640"/>
            <a:ext cx="864006" cy="0"/>
          </a:xfrm>
          <a:prstGeom prst="line">
            <a:avLst/>
          </a:prstGeom>
          <a:ln w="254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" name="Line 7"/>
          <p:cNvSpPr/>
          <p:nvPr/>
        </p:nvSpPr>
        <p:spPr>
          <a:xfrm>
            <a:off x="2568008" y="5256039"/>
            <a:ext cx="864006" cy="0"/>
          </a:xfrm>
          <a:prstGeom prst="line">
            <a:avLst/>
          </a:prstGeom>
          <a:ln w="254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7" name="Line 7"/>
          <p:cNvSpPr/>
          <p:nvPr/>
        </p:nvSpPr>
        <p:spPr>
          <a:xfrm>
            <a:off x="2568008" y="2916022"/>
            <a:ext cx="864006" cy="0"/>
          </a:xfrm>
          <a:prstGeom prst="line">
            <a:avLst/>
          </a:prstGeom>
          <a:ln w="254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" name="Line 7"/>
          <p:cNvSpPr/>
          <p:nvPr/>
        </p:nvSpPr>
        <p:spPr>
          <a:xfrm>
            <a:off x="2568008" y="1997075"/>
            <a:ext cx="864006" cy="0"/>
          </a:xfrm>
          <a:prstGeom prst="line">
            <a:avLst/>
          </a:prstGeom>
          <a:ln w="25400" cap="sq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" name="文本框 38"/>
          <p:cNvSpPr txBox="1"/>
          <p:nvPr/>
        </p:nvSpPr>
        <p:spPr>
          <a:xfrm>
            <a:off x="2568009" y="6192046"/>
            <a:ext cx="908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赤道低</a:t>
            </a:r>
          </a:p>
          <a:p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气压带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568009" y="4644034"/>
            <a:ext cx="908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副热带高气压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568009" y="2952022"/>
            <a:ext cx="908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副极地低气压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552134" y="1368010"/>
            <a:ext cx="908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极地高</a:t>
            </a:r>
          </a:p>
          <a:p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气压带</a:t>
            </a:r>
          </a:p>
        </p:txBody>
      </p:sp>
      <p:sp>
        <p:nvSpPr>
          <p:cNvPr id="56331" name="Line 11"/>
          <p:cNvSpPr/>
          <p:nvPr/>
        </p:nvSpPr>
        <p:spPr>
          <a:xfrm flipH="1">
            <a:off x="2686050" y="5505451"/>
            <a:ext cx="314960" cy="459105"/>
          </a:xfrm>
          <a:prstGeom prst="line">
            <a:avLst/>
          </a:prstGeom>
          <a:ln w="57150" cap="sq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43" name="Line 11"/>
          <p:cNvSpPr/>
          <p:nvPr/>
        </p:nvSpPr>
        <p:spPr>
          <a:xfrm flipH="1">
            <a:off x="3001010" y="5580381"/>
            <a:ext cx="314960" cy="459105"/>
          </a:xfrm>
          <a:prstGeom prst="line">
            <a:avLst/>
          </a:prstGeom>
          <a:ln w="57150" cap="sq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6336" name="Line 16"/>
          <p:cNvSpPr/>
          <p:nvPr/>
        </p:nvSpPr>
        <p:spPr>
          <a:xfrm flipV="1">
            <a:off x="2686050" y="3924029"/>
            <a:ext cx="304800" cy="381000"/>
          </a:xfrm>
          <a:prstGeom prst="line">
            <a:avLst/>
          </a:prstGeom>
          <a:ln w="57150" cap="sq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45" name="Line 16"/>
          <p:cNvSpPr/>
          <p:nvPr/>
        </p:nvSpPr>
        <p:spPr>
          <a:xfrm flipV="1">
            <a:off x="3039110" y="3924029"/>
            <a:ext cx="304800" cy="381000"/>
          </a:xfrm>
          <a:prstGeom prst="line">
            <a:avLst/>
          </a:prstGeom>
          <a:ln w="57150" cap="sq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47" name="Line 11"/>
          <p:cNvSpPr/>
          <p:nvPr/>
        </p:nvSpPr>
        <p:spPr>
          <a:xfrm flipH="1">
            <a:off x="3001010" y="2232017"/>
            <a:ext cx="314960" cy="459105"/>
          </a:xfrm>
          <a:prstGeom prst="line">
            <a:avLst/>
          </a:prstGeom>
          <a:ln w="57150" cap="sq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48" name="Line 11"/>
          <p:cNvSpPr/>
          <p:nvPr/>
        </p:nvSpPr>
        <p:spPr>
          <a:xfrm flipH="1">
            <a:off x="2686050" y="2232017"/>
            <a:ext cx="314960" cy="459105"/>
          </a:xfrm>
          <a:prstGeom prst="line">
            <a:avLst/>
          </a:prstGeom>
          <a:ln w="57150" cap="sq" cmpd="sng">
            <a:solidFill>
              <a:srgbClr val="FF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6345" name="Line 25"/>
          <p:cNvSpPr/>
          <p:nvPr/>
        </p:nvSpPr>
        <p:spPr>
          <a:xfrm rot="21300000" flipV="1">
            <a:off x="3648016" y="2855595"/>
            <a:ext cx="381000" cy="838200"/>
          </a:xfrm>
          <a:prstGeom prst="line">
            <a:avLst/>
          </a:prstGeom>
          <a:ln w="57150" cap="sq" cmpd="sng">
            <a:solidFill>
              <a:srgbClr val="FF0000"/>
            </a:solidFill>
            <a:prstDash val="solid"/>
            <a:headEnd type="none" w="med" len="med"/>
            <a:tailEnd type="stealth" w="lg" len="med"/>
          </a:ln>
        </p:spPr>
      </p:sp>
      <p:sp>
        <p:nvSpPr>
          <p:cNvPr id="44" name="文本框 43"/>
          <p:cNvSpPr txBox="1"/>
          <p:nvPr/>
        </p:nvSpPr>
        <p:spPr>
          <a:xfrm>
            <a:off x="2701291" y="555053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信风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701291" y="401447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西风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701291" y="2196017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极地</a:t>
            </a:r>
          </a:p>
          <a:p>
            <a:r>
              <a:rPr lang="zh-CN" altLang="en-US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东风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432014" y="2952022"/>
            <a:ext cx="442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暖</a:t>
            </a:r>
          </a:p>
          <a:p>
            <a:r>
              <a:rPr lang="zh-CN" altLang="en-US" sz="2000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</a:t>
            </a:r>
          </a:p>
        </p:txBody>
      </p:sp>
      <p:sp>
        <p:nvSpPr>
          <p:cNvPr id="51" name="Line 25"/>
          <p:cNvSpPr/>
          <p:nvPr/>
        </p:nvSpPr>
        <p:spPr>
          <a:xfrm rot="10500000" flipV="1">
            <a:off x="3648016" y="4836795"/>
            <a:ext cx="381000" cy="838200"/>
          </a:xfrm>
          <a:prstGeom prst="line">
            <a:avLst/>
          </a:prstGeom>
          <a:ln w="57150" cap="sq" cmpd="sng">
            <a:solidFill>
              <a:srgbClr val="FF0000"/>
            </a:solidFill>
            <a:prstDash val="sysDot"/>
            <a:headEnd type="none" w="med" len="med"/>
            <a:tailEnd type="stealth" w="lg" len="med"/>
          </a:ln>
        </p:spPr>
      </p:sp>
      <p:sp>
        <p:nvSpPr>
          <p:cNvPr id="52" name="文本框 51"/>
          <p:cNvSpPr txBox="1"/>
          <p:nvPr/>
        </p:nvSpPr>
        <p:spPr>
          <a:xfrm>
            <a:off x="3460589" y="4798602"/>
            <a:ext cx="442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寒</a:t>
            </a:r>
          </a:p>
          <a:p>
            <a:r>
              <a:rPr lang="zh-CN" altLang="en-US" sz="2000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</a:t>
            </a:r>
          </a:p>
        </p:txBody>
      </p:sp>
      <p:sp>
        <p:nvSpPr>
          <p:cNvPr id="53" name="Line 25"/>
          <p:cNvSpPr/>
          <p:nvPr/>
        </p:nvSpPr>
        <p:spPr>
          <a:xfrm rot="21300000" flipV="1">
            <a:off x="9840061" y="4983480"/>
            <a:ext cx="381000" cy="838200"/>
          </a:xfrm>
          <a:prstGeom prst="line">
            <a:avLst/>
          </a:prstGeom>
          <a:ln w="57150" cap="sq" cmpd="sng">
            <a:solidFill>
              <a:srgbClr val="FF0000"/>
            </a:solidFill>
            <a:prstDash val="solid"/>
            <a:headEnd type="none" w="med" len="med"/>
            <a:tailEnd type="stealth" w="lg" len="med"/>
          </a:ln>
        </p:spPr>
      </p:sp>
      <p:sp>
        <p:nvSpPr>
          <p:cNvPr id="55" name="文本框 54"/>
          <p:cNvSpPr txBox="1"/>
          <p:nvPr/>
        </p:nvSpPr>
        <p:spPr>
          <a:xfrm>
            <a:off x="9984063" y="5227227"/>
            <a:ext cx="442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暖</a:t>
            </a:r>
          </a:p>
          <a:p>
            <a:r>
              <a:rPr lang="zh-CN" altLang="en-US" sz="2000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5850890" y="6191885"/>
            <a:ext cx="2327910" cy="5651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热带雨林气候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656023" y="5616042"/>
            <a:ext cx="2327910" cy="5651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热带草原气候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656023" y="4985385"/>
            <a:ext cx="2327910" cy="5651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热带沙漠气候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4368022" y="4392032"/>
            <a:ext cx="1970405" cy="5651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D2FFD"/>
                </a:solidFill>
              </a:rPr>
              <a:t>地中海气候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4512022" y="3420026"/>
            <a:ext cx="1612900" cy="95313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温带海洋</a:t>
            </a:r>
          </a:p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性气候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284043" y="5472040"/>
            <a:ext cx="2327910" cy="5651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热带季风气候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356044" y="4752035"/>
            <a:ext cx="2350323" cy="49859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0D2FFD"/>
                </a:solidFill>
              </a:rPr>
              <a:t>亚热带季风气候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788046" y="3672028"/>
            <a:ext cx="1612900" cy="95313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温带季风</a:t>
            </a:r>
          </a:p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气候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276036" y="3708223"/>
            <a:ext cx="1255395" cy="95313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温带大</a:t>
            </a:r>
          </a:p>
          <a:p>
            <a:pPr algn="ctr">
              <a:lnSpc>
                <a:spcPct val="100000"/>
              </a:lnSpc>
            </a:pP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陆气候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5597525" y="2556019"/>
            <a:ext cx="304292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亚寒带针叶林气候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276035" y="1839739"/>
            <a:ext cx="161290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苔原气候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6276035" y="1332010"/>
            <a:ext cx="161290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冰原气候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78229" y="2716437"/>
            <a:ext cx="442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寒</a:t>
            </a:r>
          </a:p>
          <a:p>
            <a:r>
              <a:rPr lang="zh-CN" altLang="en-US" sz="2000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</a:t>
            </a:r>
          </a:p>
        </p:txBody>
      </p:sp>
    </p:spTree>
    <p:extLst>
      <p:ext uri="{BB962C8B-B14F-4D97-AF65-F5344CB8AC3E}">
        <p14:creationId xmlns:p14="http://schemas.microsoft.com/office/powerpoint/2010/main" val="26462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  <p:bldP spid="60" grpId="0" bldLvl="0" animBg="1"/>
      <p:bldP spid="61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/>
      <p:bldP spid="69" grpId="0"/>
      <p:bldP spid="7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1752601" y="1"/>
            <a:ext cx="5643563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320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36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36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、受大气环流影响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1828800" y="1066801"/>
            <a:ext cx="4343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ea typeface="黑体" panose="02010609060101010101" pitchFamily="49" charset="-122"/>
              </a:rPr>
              <a:t>受单一气压带影响：</a:t>
            </a: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166916" name="Text Box 4"/>
          <p:cNvSpPr txBox="1">
            <a:spLocks noChangeArrowheads="1"/>
          </p:cNvSpPr>
          <p:nvPr/>
        </p:nvSpPr>
        <p:spPr bwMode="auto">
          <a:xfrm>
            <a:off x="2667000" y="1676401"/>
            <a:ext cx="58674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热带雨林气候</a:t>
            </a: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赤道低气压带；    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热带沙漠气候</a:t>
            </a: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副热带高气压带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极地气候</a:t>
            </a: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极地高气压带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1905000" y="41910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ea typeface="黑体" panose="02010609060101010101" pitchFamily="49" charset="-122"/>
              </a:rPr>
              <a:t>受单一风带影响：</a:t>
            </a:r>
          </a:p>
        </p:txBody>
      </p:sp>
      <p:sp>
        <p:nvSpPr>
          <p:cNvPr id="166918" name="Text Box 6"/>
          <p:cNvSpPr txBox="1">
            <a:spLocks noChangeArrowheads="1"/>
          </p:cNvSpPr>
          <p:nvPr/>
        </p:nvSpPr>
        <p:spPr bwMode="auto">
          <a:xfrm>
            <a:off x="2743200" y="4648201"/>
            <a:ext cx="5638800" cy="65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温带海洋性气候</a:t>
            </a:r>
            <a:r>
              <a:rPr lang="en-US" altLang="zh-CN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盛行西风带</a:t>
            </a:r>
          </a:p>
        </p:txBody>
      </p:sp>
    </p:spTree>
    <p:extLst>
      <p:ext uri="{BB962C8B-B14F-4D97-AF65-F5344CB8AC3E}">
        <p14:creationId xmlns:p14="http://schemas.microsoft.com/office/powerpoint/2010/main" val="23834107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6" grpId="0"/>
      <p:bldP spid="1669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/>
          <p:cNvGraphicFramePr>
            <a:graphicFrameLocks noChangeAspect="1"/>
          </p:cNvGraphicFramePr>
          <p:nvPr/>
        </p:nvGraphicFramePr>
        <p:xfrm>
          <a:off x="1524000" y="498476"/>
          <a:ext cx="8991600" cy="635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文档" r:id="rId3" imgW="7849906" imgH="5371078" progId="Word.Document.8">
                  <p:embed/>
                </p:oleObj>
              </mc:Choice>
              <mc:Fallback>
                <p:oleObj name="文档" r:id="rId3" imgW="7849906" imgH="537107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98476"/>
                        <a:ext cx="8991600" cy="635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3581400" y="1066800"/>
            <a:ext cx="57912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3810000" y="3124200"/>
            <a:ext cx="5791200" cy="2895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285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 animBg="1"/>
      <p:bldP spid="16794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209800" y="838201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、海陆位置</a:t>
            </a:r>
          </a:p>
        </p:txBody>
      </p:sp>
      <p:sp>
        <p:nvSpPr>
          <p:cNvPr id="26627" name="AutoShape 3"/>
          <p:cNvSpPr>
            <a:spLocks/>
          </p:cNvSpPr>
          <p:nvPr/>
        </p:nvSpPr>
        <p:spPr bwMode="auto">
          <a:xfrm>
            <a:off x="4495800" y="457200"/>
            <a:ext cx="76200" cy="1447800"/>
          </a:xfrm>
          <a:prstGeom prst="leftBrace">
            <a:avLst>
              <a:gd name="adj1" fmla="val 15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4572000" y="304801"/>
            <a:ext cx="510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黑体" panose="02010609060101010101" pitchFamily="49" charset="-122"/>
              </a:rPr>
              <a:t>温带大陆性气候</a:t>
            </a:r>
            <a:r>
              <a:rPr lang="en-US" altLang="zh-CN" sz="2800" b="1">
                <a:ea typeface="黑体" panose="02010609060101010101" pitchFamily="49" charset="-122"/>
              </a:rPr>
              <a:t>——</a:t>
            </a:r>
            <a:r>
              <a:rPr lang="zh-CN" altLang="en-US" sz="2800" b="1">
                <a:ea typeface="黑体" panose="02010609060101010101" pitchFamily="49" charset="-122"/>
              </a:rPr>
              <a:t>深居内陆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4572000" y="1524001"/>
            <a:ext cx="541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ea typeface="黑体" panose="02010609060101010101" pitchFamily="49" charset="-122"/>
              </a:rPr>
              <a:t>温带海洋性气候</a:t>
            </a:r>
            <a:r>
              <a:rPr lang="en-US" altLang="zh-CN" sz="2800" b="1">
                <a:ea typeface="黑体" panose="02010609060101010101" pitchFamily="49" charset="-122"/>
              </a:rPr>
              <a:t>——</a:t>
            </a:r>
            <a:r>
              <a:rPr lang="zh-CN" altLang="en-US" sz="2800" b="1">
                <a:ea typeface="黑体" panose="02010609060101010101" pitchFamily="49" charset="-122"/>
              </a:rPr>
              <a:t>大陆西岸</a:t>
            </a: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2133600" y="29718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、地形</a:t>
            </a:r>
            <a:r>
              <a:rPr lang="en-US" altLang="zh-CN" sz="2400" b="1">
                <a:ea typeface="黑体" panose="02010609060101010101" pitchFamily="49" charset="-122"/>
              </a:rPr>
              <a:t>———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4419600" y="2917826"/>
            <a:ext cx="342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高山、高原气候</a:t>
            </a:r>
          </a:p>
        </p:txBody>
      </p:sp>
    </p:spTree>
    <p:extLst>
      <p:ext uri="{BB962C8B-B14F-4D97-AF65-F5344CB8AC3E}">
        <p14:creationId xmlns:p14="http://schemas.microsoft.com/office/powerpoint/2010/main" val="198529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/>
      <p:bldP spid="56325" grpId="0"/>
      <p:bldP spid="56326" grpId="0"/>
      <p:bldP spid="5632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640080"/>
            <a:ext cx="9159240" cy="61976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278505" y="1743075"/>
            <a:ext cx="5634990" cy="3713480"/>
          </a:xfrm>
          <a:prstGeom prst="round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noFill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三、世界主要的气候类型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83965" y="1836015"/>
            <a:ext cx="4624070" cy="347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b="1"/>
              <a:t>热带</a:t>
            </a:r>
            <a:r>
              <a:rPr lang="zh-CN" altLang="en-US" sz="4000"/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4000"/>
              <a:t> （</a:t>
            </a:r>
            <a:r>
              <a:rPr lang="en-US" altLang="zh-CN" sz="4000"/>
              <a:t>1</a:t>
            </a:r>
            <a:r>
              <a:rPr lang="zh-CN" altLang="en-US" sz="4000"/>
              <a:t>）热带</a:t>
            </a:r>
            <a:r>
              <a:rPr lang="zh-CN" altLang="en-US" sz="4000" b="1">
                <a:solidFill>
                  <a:srgbClr val="FF0000"/>
                </a:solidFill>
              </a:rPr>
              <a:t>雨林</a:t>
            </a:r>
            <a:r>
              <a:rPr lang="zh-CN" altLang="en-US" sz="4000"/>
              <a:t>气候</a:t>
            </a:r>
          </a:p>
          <a:p>
            <a:pPr>
              <a:lnSpc>
                <a:spcPct val="110000"/>
              </a:lnSpc>
            </a:pPr>
            <a:r>
              <a:rPr lang="zh-CN" altLang="en-US" sz="4000"/>
              <a:t> （</a:t>
            </a:r>
            <a:r>
              <a:rPr lang="en-US" altLang="zh-CN" sz="4000"/>
              <a:t>2</a:t>
            </a:r>
            <a:r>
              <a:rPr lang="zh-CN" altLang="en-US" sz="4000"/>
              <a:t>）热带</a:t>
            </a:r>
            <a:r>
              <a:rPr lang="zh-CN" altLang="en-US" sz="4000" b="1">
                <a:solidFill>
                  <a:srgbClr val="FF0000"/>
                </a:solidFill>
              </a:rPr>
              <a:t>草原</a:t>
            </a:r>
            <a:r>
              <a:rPr lang="zh-CN" altLang="en-US" sz="4000"/>
              <a:t>气候</a:t>
            </a:r>
          </a:p>
          <a:p>
            <a:pPr>
              <a:lnSpc>
                <a:spcPct val="110000"/>
              </a:lnSpc>
            </a:pPr>
            <a:r>
              <a:rPr lang="zh-CN" altLang="en-US" sz="4000"/>
              <a:t> （</a:t>
            </a:r>
            <a:r>
              <a:rPr lang="en-US" altLang="zh-CN" sz="4000"/>
              <a:t>3</a:t>
            </a:r>
            <a:r>
              <a:rPr lang="zh-CN" altLang="en-US" sz="4000"/>
              <a:t>）热带</a:t>
            </a:r>
            <a:r>
              <a:rPr lang="zh-CN" altLang="en-US" sz="4000" b="1">
                <a:solidFill>
                  <a:srgbClr val="FF0000"/>
                </a:solidFill>
              </a:rPr>
              <a:t>沙漠</a:t>
            </a:r>
            <a:r>
              <a:rPr lang="zh-CN" altLang="en-US" sz="4000"/>
              <a:t>气候</a:t>
            </a:r>
          </a:p>
          <a:p>
            <a:pPr>
              <a:lnSpc>
                <a:spcPct val="110000"/>
              </a:lnSpc>
            </a:pPr>
            <a:r>
              <a:rPr lang="zh-CN" altLang="en-US" sz="4000"/>
              <a:t> （</a:t>
            </a:r>
            <a:r>
              <a:rPr lang="en-US" altLang="zh-CN" sz="4000"/>
              <a:t>4</a:t>
            </a:r>
            <a:r>
              <a:rPr lang="zh-CN" altLang="en-US" sz="4000"/>
              <a:t>）热带</a:t>
            </a:r>
            <a:r>
              <a:rPr lang="zh-CN" altLang="en-US" sz="4000" b="1">
                <a:solidFill>
                  <a:srgbClr val="FF0000"/>
                </a:solidFill>
              </a:rPr>
              <a:t>季风</a:t>
            </a:r>
            <a:r>
              <a:rPr lang="zh-CN" altLang="en-US" sz="4000"/>
              <a:t>气候</a:t>
            </a:r>
          </a:p>
        </p:txBody>
      </p:sp>
    </p:spTree>
    <p:extLst>
      <p:ext uri="{BB962C8B-B14F-4D97-AF65-F5344CB8AC3E}">
        <p14:creationId xmlns:p14="http://schemas.microsoft.com/office/powerpoint/2010/main" val="265533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6" y="640081"/>
            <a:ext cx="9153525" cy="6216015"/>
          </a:xfrm>
          <a:prstGeom prst="rect">
            <a:avLst/>
          </a:prstGeom>
        </p:spPr>
      </p:pic>
      <p:pic>
        <p:nvPicPr>
          <p:cNvPr id="15" name="图片 14" descr="图片3"/>
          <p:cNvPicPr>
            <a:picLocks noChangeAspect="1"/>
          </p:cNvPicPr>
          <p:nvPr/>
        </p:nvPicPr>
        <p:blipFill>
          <a:blip r:embed="rId3"/>
          <a:srcRect t="-1829"/>
          <a:stretch>
            <a:fillRect/>
          </a:stretch>
        </p:blipFill>
        <p:spPr>
          <a:xfrm>
            <a:off x="6555105" y="2557781"/>
            <a:ext cx="3205480" cy="39604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（热带）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3886" y="1008007"/>
            <a:ext cx="480758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 b="1">
                <a:solidFill>
                  <a:srgbClr val="FF0000"/>
                </a:solidFill>
              </a:rPr>
              <a:t>赤道附近</a:t>
            </a:r>
            <a:r>
              <a:rPr lang="zh-CN" altLang="en-US" sz="2800"/>
              <a:t>（南北纬</a:t>
            </a:r>
            <a:r>
              <a:rPr lang="en-US" altLang="zh-CN" sz="2800"/>
              <a:t>10</a:t>
            </a:r>
            <a:r>
              <a:rPr lang="zh-CN" altLang="en-US" sz="2800"/>
              <a:t>°之间）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43885" y="1665605"/>
            <a:ext cx="661670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/>
              <a:t>终年受 </a:t>
            </a:r>
            <a:r>
              <a:rPr lang="zh-CN" altLang="en-US" sz="2800" b="1" u="sng">
                <a:solidFill>
                  <a:srgbClr val="FF0000"/>
                </a:solidFill>
              </a:rPr>
              <a:t>赤道低气压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zh-CN" altLang="en-US" sz="2800"/>
              <a:t>控制</a:t>
            </a:r>
            <a:r>
              <a:rPr lang="zh-CN" altLang="en-US" sz="2800">
                <a:solidFill>
                  <a:srgbClr val="FF0000"/>
                </a:solidFill>
              </a:rPr>
              <a:t>，</a:t>
            </a:r>
            <a:r>
              <a:rPr lang="zh-CN" altLang="en-US" sz="2800" b="1"/>
              <a:t>盛行上升气流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43886" y="2313305"/>
            <a:ext cx="284162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olidFill>
                  <a:srgbClr val="FF0000"/>
                </a:solidFill>
              </a:rPr>
              <a:t>全年高温多雨</a:t>
            </a:r>
          </a:p>
        </p:txBody>
      </p:sp>
      <p:pic>
        <p:nvPicPr>
          <p:cNvPr id="18" name="图片 17" descr="timg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024" y="3796666"/>
            <a:ext cx="4176395" cy="27209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12290" y="4865371"/>
            <a:ext cx="2866390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植被：</a:t>
            </a:r>
            <a:r>
              <a:rPr lang="zh-CN" altLang="en-US" sz="2800" b="1">
                <a:solidFill>
                  <a:srgbClr val="FF0000"/>
                </a:solidFill>
              </a:rPr>
              <a:t>热带雨林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12003" y="2304018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特点：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12003" y="165601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成因：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12003" y="100776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分布：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213600" y="72002"/>
            <a:ext cx="337058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58685" y="128905"/>
            <a:ext cx="328041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热带雨林气候</a:t>
            </a:r>
            <a:r>
              <a:rPr lang="zh-CN" altLang="en-US" sz="2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116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12" grpId="0" bldLvl="0" animBg="1"/>
      <p:bldP spid="16" grpId="0" bldLvl="0" animBg="1"/>
      <p:bldP spid="13" grpId="0" bldLvl="0" animBg="1"/>
      <p:bldP spid="11" grpId="0" bldLvl="0" animBg="1"/>
      <p:bldP spid="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5" y="1197859"/>
            <a:ext cx="4521400" cy="35914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47" y="1311511"/>
            <a:ext cx="2966215" cy="33641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77" y="1311511"/>
            <a:ext cx="2988293" cy="3410027"/>
          </a:xfrm>
          <a:prstGeom prst="rect">
            <a:avLst/>
          </a:prstGeom>
        </p:spPr>
      </p:pic>
      <p:sp>
        <p:nvSpPr>
          <p:cNvPr id="5" name="Oval 9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363200" y="5943600"/>
            <a:ext cx="304800" cy="304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97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6" y="640081"/>
            <a:ext cx="9153525" cy="62160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（热带）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213600" y="72002"/>
            <a:ext cx="337058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58685" y="128905"/>
            <a:ext cx="328041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热带雨林气候</a:t>
            </a:r>
            <a:r>
              <a:rPr lang="zh-CN" altLang="en-US" sz="2800"/>
              <a:t>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432014" y="1944014"/>
            <a:ext cx="435737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latin typeface="Calibri" panose="020F0502020204030204" charset="0"/>
              </a:rPr>
              <a:t> </a:t>
            </a:r>
            <a:r>
              <a:rPr lang="zh-CN" altLang="en-US" sz="2800" b="1">
                <a:latin typeface="Calibri" panose="020F0502020204030204" charset="0"/>
              </a:rPr>
              <a:t>① 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</a:rPr>
              <a:t>纬度低，气温高</a:t>
            </a:r>
            <a:r>
              <a:rPr lang="zh-CN" altLang="en-US" sz="2800">
                <a:latin typeface="Calibri" panose="020F0502020204030204" charset="0"/>
              </a:rPr>
              <a:t>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32014" y="2556019"/>
            <a:ext cx="435737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latin typeface="Calibri" panose="020F0502020204030204" charset="0"/>
              </a:rPr>
              <a:t> </a:t>
            </a:r>
            <a:r>
              <a:rPr lang="zh-CN" altLang="en-US" sz="2800" b="1">
                <a:latin typeface="Calibri" panose="020F0502020204030204" charset="0"/>
              </a:rPr>
              <a:t>② 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</a:rPr>
              <a:t>信风的迎风坡，降水多</a:t>
            </a:r>
            <a:r>
              <a:rPr lang="zh-CN" altLang="en-US" sz="2800">
                <a:latin typeface="Calibri" panose="020F0502020204030204" charset="0"/>
              </a:rPr>
              <a:t> 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432014" y="3168023"/>
            <a:ext cx="435737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latin typeface="Calibri" panose="020F0502020204030204" charset="0"/>
              </a:rPr>
              <a:t> </a:t>
            </a:r>
            <a:r>
              <a:rPr lang="zh-CN" altLang="en-US" sz="2800" b="1">
                <a:latin typeface="Calibri" panose="020F0502020204030204" charset="0"/>
              </a:rPr>
              <a:t>③ 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</a:rPr>
              <a:t>沿岸暖流增温增湿</a:t>
            </a:r>
            <a:r>
              <a:rPr lang="zh-CN" altLang="en-US" sz="2800">
                <a:latin typeface="Calibri" panose="020F0502020204030204" charset="0"/>
              </a:rPr>
              <a:t>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92003" y="2522220"/>
            <a:ext cx="141097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3200" b="1">
                <a:solidFill>
                  <a:srgbClr val="FF0000"/>
                </a:solidFill>
              </a:rPr>
              <a:t>成因：</a:t>
            </a:r>
            <a:r>
              <a:rPr lang="zh-CN" altLang="en-US" sz="2800"/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827531" y="864007"/>
            <a:ext cx="3334385" cy="70040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10000"/>
              </a:lnSpc>
            </a:pPr>
            <a:r>
              <a:rPr lang="en-US" altLang="zh-CN" sz="3200" b="1"/>
              <a:t> </a:t>
            </a:r>
            <a:r>
              <a:rPr lang="zh-CN" altLang="en-US" sz="3600" b="1"/>
              <a:t>非地带性分布：</a:t>
            </a:r>
          </a:p>
        </p:txBody>
      </p:sp>
      <p:sp>
        <p:nvSpPr>
          <p:cNvPr id="34" name="圆角矩形标注 33"/>
          <p:cNvSpPr/>
          <p:nvPr/>
        </p:nvSpPr>
        <p:spPr>
          <a:xfrm>
            <a:off x="3364231" y="5784851"/>
            <a:ext cx="2685415" cy="704215"/>
          </a:xfrm>
          <a:prstGeom prst="wedgeRoundRectCallout">
            <a:avLst>
              <a:gd name="adj1" fmla="val -43970"/>
              <a:gd name="adj2" fmla="val -212488"/>
              <a:gd name="adj3" fmla="val 1666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3364231" y="5854065"/>
            <a:ext cx="2685415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221DE"/>
                </a:solidFill>
              </a:rPr>
              <a:t>马达加斯加东部</a:t>
            </a:r>
          </a:p>
        </p:txBody>
      </p:sp>
      <p:sp>
        <p:nvSpPr>
          <p:cNvPr id="36" name="圆角矩形标注 35"/>
          <p:cNvSpPr/>
          <p:nvPr/>
        </p:nvSpPr>
        <p:spPr>
          <a:xfrm>
            <a:off x="5952034" y="4987926"/>
            <a:ext cx="2685415" cy="704215"/>
          </a:xfrm>
          <a:prstGeom prst="wedgeRoundRectCallout">
            <a:avLst>
              <a:gd name="adj1" fmla="val -43953"/>
              <a:gd name="adj2" fmla="val -115464"/>
              <a:gd name="adj3" fmla="val 1666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951856" y="5057140"/>
            <a:ext cx="2685415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221DE"/>
                </a:solidFill>
              </a:rPr>
              <a:t>澳大利亚东北部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8082281" y="5785486"/>
            <a:ext cx="2159635" cy="704215"/>
          </a:xfrm>
          <a:prstGeom prst="wedgeRoundRectCallout">
            <a:avLst>
              <a:gd name="adj1" fmla="val 50735"/>
              <a:gd name="adj2" fmla="val -214472"/>
              <a:gd name="adj3" fmla="val 1666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176896" y="5854700"/>
            <a:ext cx="1970405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221DE"/>
                </a:solidFill>
              </a:rPr>
              <a:t>巴西东南部</a:t>
            </a:r>
          </a:p>
        </p:txBody>
      </p:sp>
      <p:sp>
        <p:nvSpPr>
          <p:cNvPr id="40" name="圆角矩形标注 39"/>
          <p:cNvSpPr/>
          <p:nvPr/>
        </p:nvSpPr>
        <p:spPr>
          <a:xfrm>
            <a:off x="8082281" y="1564641"/>
            <a:ext cx="2392045" cy="704215"/>
          </a:xfrm>
          <a:prstGeom prst="wedgeRoundRectCallout">
            <a:avLst>
              <a:gd name="adj1" fmla="val 305"/>
              <a:gd name="adj2" fmla="val 161181"/>
              <a:gd name="adj3" fmla="val 1666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114665" y="1634490"/>
            <a:ext cx="232791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221DE"/>
                </a:solidFill>
              </a:rPr>
              <a:t>墨西哥东南部</a:t>
            </a:r>
          </a:p>
        </p:txBody>
      </p:sp>
    </p:spTree>
    <p:extLst>
      <p:ext uri="{BB962C8B-B14F-4D97-AF65-F5344CB8AC3E}">
        <p14:creationId xmlns:p14="http://schemas.microsoft.com/office/powerpoint/2010/main" val="333443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3" grpId="0" bldLvl="0" animBg="1"/>
      <p:bldP spid="28" grpId="0" bldLvl="0" animBg="1"/>
      <p:bldP spid="34" grpId="0" bldLvl="0" animBg="1"/>
      <p:bldP spid="35" grpId="0"/>
      <p:bldP spid="36" grpId="0" bldLvl="0" animBg="1"/>
      <p:bldP spid="37" grpId="0"/>
      <p:bldP spid="38" grpId="0" bldLvl="0" animBg="1"/>
      <p:bldP spid="39" grpId="0"/>
      <p:bldP spid="40" grpId="0" bldLvl="0" animBg="1"/>
      <p:bldP spid="4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6" y="640081"/>
            <a:ext cx="9153525" cy="62160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30485" y="55306"/>
            <a:ext cx="595227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3200" b="1" dirty="0">
                <a:latin typeface="黑体" pitchFamily="49" charset="-122"/>
                <a:ea typeface="黑体" pitchFamily="49" charset="-122"/>
              </a:rPr>
              <a:t>②几内亚湾沿岸的热带雨林气候</a:t>
            </a:r>
            <a:endParaRPr lang="zh-CN" altLang="en-US" sz="3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5406" y="5214950"/>
            <a:ext cx="8929718" cy="15696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成因：①几内亚湾暖流</a:t>
            </a:r>
            <a:endParaRPr lang="en-US" altLang="zh-CN" sz="2400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②气压带风带北移后，南半球东南信风越过赤道后在地转偏向力作</a:t>
            </a:r>
            <a:r>
              <a:rPr lang="en-US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用下偏转为西南风，西南风从海洋上带来了丰富的水汽</a:t>
            </a:r>
            <a:endParaRPr lang="en-US" altLang="zh-CN" sz="2400" b="1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③受地形抬升，多降水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9360" y="34503"/>
            <a:ext cx="3334385" cy="70040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10000"/>
              </a:lnSpc>
            </a:pPr>
            <a:r>
              <a:rPr lang="en-US" altLang="zh-CN" sz="3200" b="1"/>
              <a:t> </a:t>
            </a:r>
            <a:r>
              <a:rPr lang="zh-CN" altLang="en-US" sz="3600" b="1"/>
              <a:t>非地带性分布：</a:t>
            </a:r>
          </a:p>
        </p:txBody>
      </p:sp>
    </p:spTree>
    <p:extLst>
      <p:ext uri="{BB962C8B-B14F-4D97-AF65-F5344CB8AC3E}">
        <p14:creationId xmlns:p14="http://schemas.microsoft.com/office/powerpoint/2010/main" val="292008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56" y="640080"/>
            <a:ext cx="9156065" cy="6211570"/>
          </a:xfrm>
          <a:prstGeom prst="rect">
            <a:avLst/>
          </a:prstGeom>
        </p:spPr>
      </p:pic>
      <p:pic>
        <p:nvPicPr>
          <p:cNvPr id="29" name="图片 28" descr="图片5"/>
          <p:cNvPicPr>
            <a:picLocks noChangeAspect="1"/>
          </p:cNvPicPr>
          <p:nvPr/>
        </p:nvPicPr>
        <p:blipFill>
          <a:blip r:embed="rId3"/>
          <a:srcRect t="-2292"/>
          <a:stretch>
            <a:fillRect/>
          </a:stretch>
        </p:blipFill>
        <p:spPr>
          <a:xfrm>
            <a:off x="7258685" y="2556510"/>
            <a:ext cx="3215640" cy="40678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（热带）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3886" y="1026160"/>
            <a:ext cx="529272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>
                <a:sym typeface="+mn-ea"/>
              </a:rPr>
              <a:t>南北纬 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10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°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-- 23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°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26′</a:t>
            </a:r>
            <a:r>
              <a:rPr lang="zh-CN" altLang="en-US" sz="2800">
                <a:sym typeface="+mn-ea"/>
              </a:rPr>
              <a:t>之间</a:t>
            </a:r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3143885" y="1665605"/>
            <a:ext cx="529336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赤道低气压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800">
                <a:sym typeface="+mn-ea"/>
              </a:rPr>
              <a:t>和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信风带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800">
                <a:sym typeface="+mn-ea"/>
              </a:rPr>
              <a:t>交替控制</a:t>
            </a:r>
            <a:endParaRPr lang="zh-CN" altLang="en-US" sz="2800" b="1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43886" y="2322195"/>
            <a:ext cx="398081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全年高温，分干湿两季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12003" y="2304018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特点：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12003" y="165601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成因：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12003" y="100776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分布：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213600" y="72002"/>
            <a:ext cx="337058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58685" y="128905"/>
            <a:ext cx="328041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热带草原气候</a:t>
            </a:r>
            <a:r>
              <a:rPr lang="zh-CN" altLang="en-US" sz="2800"/>
              <a:t> </a:t>
            </a:r>
          </a:p>
        </p:txBody>
      </p:sp>
      <p:pic>
        <p:nvPicPr>
          <p:cNvPr id="3" name="图片 2" descr="图片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14" y="4145915"/>
            <a:ext cx="3529330" cy="24790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timg (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40" y="4145916"/>
            <a:ext cx="3529330" cy="24784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68900" y="3562317"/>
            <a:ext cx="3620770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植被：</a:t>
            </a:r>
            <a:r>
              <a:rPr lang="zh-CN" altLang="en-US" sz="2800" b="1">
                <a:solidFill>
                  <a:srgbClr val="FF0000"/>
                </a:solidFill>
              </a:rPr>
              <a:t>热带稀树草原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432175" y="4145915"/>
            <a:ext cx="89408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干季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631045" y="4145915"/>
            <a:ext cx="89408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湿季</a:t>
            </a:r>
          </a:p>
        </p:txBody>
      </p:sp>
    </p:spTree>
    <p:extLst>
      <p:ext uri="{BB962C8B-B14F-4D97-AF65-F5344CB8AC3E}">
        <p14:creationId xmlns:p14="http://schemas.microsoft.com/office/powerpoint/2010/main" val="254087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12" grpId="0" bldLvl="0" animBg="1"/>
      <p:bldP spid="13" grpId="0" bldLvl="0" animBg="1"/>
      <p:bldP spid="11" grpId="0" bldLvl="0" animBg="1"/>
      <p:bldP spid="7" grpId="0" bldLvl="0" animBg="1"/>
      <p:bldP spid="16" grpId="0" bldLvl="0" animBg="1"/>
      <p:bldP spid="17" grpId="0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6" y="640081"/>
            <a:ext cx="9153525" cy="622363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2696845" y="3312024"/>
            <a:ext cx="800100" cy="826770"/>
          </a:xfrm>
          <a:prstGeom prst="ellipse">
            <a:avLst/>
          </a:prstGeom>
          <a:noFill/>
          <a:ln w="44450">
            <a:solidFill>
              <a:srgbClr val="0221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（热带）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213600" y="72002"/>
            <a:ext cx="337058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58685" y="128905"/>
            <a:ext cx="328041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热带草原气候</a:t>
            </a:r>
            <a:r>
              <a:rPr lang="zh-CN" altLang="en-US" sz="2800"/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827531" y="864007"/>
            <a:ext cx="3334385" cy="70040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10000"/>
              </a:lnSpc>
            </a:pPr>
            <a:r>
              <a:rPr lang="en-US" altLang="zh-CN" sz="3200" b="1"/>
              <a:t> </a:t>
            </a:r>
            <a:r>
              <a:rPr lang="zh-CN" altLang="en-US" sz="3600" b="1"/>
              <a:t>非地带性分布：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3094990" y="5031740"/>
            <a:ext cx="3905250" cy="902970"/>
          </a:xfrm>
          <a:prstGeom prst="wedgeRoundRectCallout">
            <a:avLst>
              <a:gd name="adj1" fmla="val -49107"/>
              <a:gd name="adj2" fmla="val -183895"/>
              <a:gd name="adj3" fmla="val 1666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123565" y="5166995"/>
            <a:ext cx="3848100" cy="632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>
                <a:solidFill>
                  <a:srgbClr val="0221DE"/>
                </a:solidFill>
              </a:rPr>
              <a:t>东非高原</a:t>
            </a:r>
            <a:r>
              <a:rPr lang="zh-CN" altLang="en-US" sz="3200">
                <a:solidFill>
                  <a:srgbClr val="0221DE"/>
                </a:solidFill>
              </a:rPr>
              <a:t>：</a:t>
            </a:r>
            <a:r>
              <a:rPr lang="zh-CN" altLang="en-US" sz="3200">
                <a:solidFill>
                  <a:schemeClr val="tx1">
                    <a:lumMod val="95000"/>
                    <a:lumOff val="5000"/>
                  </a:schemeClr>
                </a:solidFill>
              </a:rPr>
              <a:t>热带草原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96235" y="2232017"/>
            <a:ext cx="7486650" cy="7740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/>
              <a:t>成因：</a:t>
            </a:r>
            <a:r>
              <a:rPr lang="zh-CN" altLang="en-US" sz="3200" b="1">
                <a:solidFill>
                  <a:srgbClr val="FF0000"/>
                </a:solidFill>
              </a:rPr>
              <a:t>海拔高</a:t>
            </a:r>
            <a:r>
              <a:rPr lang="zh-CN" altLang="en-US" sz="2800">
                <a:solidFill>
                  <a:srgbClr val="FF0000"/>
                </a:solidFill>
              </a:rPr>
              <a:t>，</a:t>
            </a:r>
            <a:r>
              <a:rPr lang="zh-CN" altLang="en-US" sz="3200" b="1">
                <a:solidFill>
                  <a:srgbClr val="FF0000"/>
                </a:solidFill>
              </a:rPr>
              <a:t>气温低</a:t>
            </a:r>
            <a:r>
              <a:rPr lang="zh-CN" altLang="en-US" sz="2800">
                <a:solidFill>
                  <a:srgbClr val="FF0000"/>
                </a:solidFill>
              </a:rPr>
              <a:t>，</a:t>
            </a:r>
            <a:r>
              <a:rPr lang="zh-CN" altLang="en-US" sz="3200" b="1">
                <a:solidFill>
                  <a:srgbClr val="FF0000"/>
                </a:solidFill>
              </a:rPr>
              <a:t>对流弱</a:t>
            </a:r>
            <a:r>
              <a:rPr lang="zh-CN" altLang="en-US" sz="2800">
                <a:solidFill>
                  <a:srgbClr val="FF0000"/>
                </a:solidFill>
              </a:rPr>
              <a:t>，</a:t>
            </a:r>
            <a:r>
              <a:rPr lang="zh-CN" altLang="en-US" sz="3200" b="1">
                <a:solidFill>
                  <a:srgbClr val="FF0000"/>
                </a:solidFill>
              </a:rPr>
              <a:t>降水少</a:t>
            </a:r>
          </a:p>
          <a:p>
            <a:pPr>
              <a:lnSpc>
                <a:spcPct val="10000"/>
              </a:lnSpc>
            </a:pPr>
            <a:r>
              <a:rPr lang="zh-CN" altLang="en-US" sz="2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43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9" grpId="0" bldLvl="0" animBg="1"/>
      <p:bldP spid="11" grpId="0"/>
      <p:bldP spid="13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40080"/>
            <a:ext cx="9151620" cy="6219190"/>
          </a:xfrm>
          <a:prstGeom prst="rect">
            <a:avLst/>
          </a:prstGeom>
        </p:spPr>
      </p:pic>
      <p:pic>
        <p:nvPicPr>
          <p:cNvPr id="15" name="图片 14" descr="图片13"/>
          <p:cNvPicPr>
            <a:picLocks noChangeAspect="1"/>
          </p:cNvPicPr>
          <p:nvPr/>
        </p:nvPicPr>
        <p:blipFill>
          <a:blip r:embed="rId3"/>
          <a:srcRect t="-3154" b="1810"/>
          <a:stretch>
            <a:fillRect/>
          </a:stretch>
        </p:blipFill>
        <p:spPr>
          <a:xfrm>
            <a:off x="6829425" y="2727326"/>
            <a:ext cx="3215640" cy="394398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（热带）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3885" y="1026160"/>
            <a:ext cx="727964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/>
              <a:t>南北</a:t>
            </a:r>
            <a:r>
              <a:rPr lang="zh-CN" altLang="en-US" sz="2800" b="1">
                <a:solidFill>
                  <a:srgbClr val="FF0000"/>
                </a:solidFill>
              </a:rPr>
              <a:t>回归线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--30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°</a:t>
            </a:r>
            <a:r>
              <a:rPr lang="zh-CN" altLang="en-US" sz="2800">
                <a:sym typeface="+mn-ea"/>
              </a:rPr>
              <a:t>的大陆内部和西岸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43885" y="1638300"/>
            <a:ext cx="727964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副热带高气压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控制 </a:t>
            </a:r>
            <a:r>
              <a:rPr lang="zh-CN" altLang="en-US" sz="2800">
                <a:sym typeface="+mn-ea"/>
              </a:rPr>
              <a:t>或 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信风带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控制</a:t>
            </a:r>
            <a:r>
              <a:rPr lang="zh-CN" altLang="en-US" sz="2800" b="1">
                <a:sym typeface="+mn-ea"/>
              </a:rPr>
              <a:t>；</a:t>
            </a:r>
            <a:r>
              <a:rPr lang="zh-CN" altLang="en-US" sz="2800">
                <a:sym typeface="+mn-ea"/>
              </a:rPr>
              <a:t>西岸寒流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43886" y="3393440"/>
            <a:ext cx="257238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全年炎热干燥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12003" y="338415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特点：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12003" y="162001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成因：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12003" y="100776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分布：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213600" y="72002"/>
            <a:ext cx="337058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58685" y="128905"/>
            <a:ext cx="328041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热带沙漠气候</a:t>
            </a:r>
            <a:r>
              <a:rPr lang="zh-CN" altLang="en-US" sz="2800"/>
              <a:t> </a:t>
            </a:r>
          </a:p>
        </p:txBody>
      </p:sp>
      <p:pic>
        <p:nvPicPr>
          <p:cNvPr id="18" name="图片 17" descr="timg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965" y="4110990"/>
            <a:ext cx="4507230" cy="256032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12291" y="5120006"/>
            <a:ext cx="293814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植被：</a:t>
            </a:r>
            <a:r>
              <a:rPr lang="zh-CN" altLang="en-US" sz="2800" b="1">
                <a:solidFill>
                  <a:srgbClr val="FF0000"/>
                </a:solidFill>
              </a:rPr>
              <a:t>热带荒漠</a:t>
            </a:r>
          </a:p>
        </p:txBody>
      </p:sp>
    </p:spTree>
    <p:extLst>
      <p:ext uri="{BB962C8B-B14F-4D97-AF65-F5344CB8AC3E}">
        <p14:creationId xmlns:p14="http://schemas.microsoft.com/office/powerpoint/2010/main" val="246349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12" grpId="0" bldLvl="0" animBg="1"/>
      <p:bldP spid="13" grpId="0" bldLvl="0" animBg="1"/>
      <p:bldP spid="11" grpId="0" bldLvl="0" animBg="1"/>
      <p:bldP spid="7" grpId="0" bldLvl="0" animBg="1"/>
      <p:bldP spid="16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40080"/>
            <a:ext cx="9151620" cy="6219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（热带）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213600" y="72002"/>
            <a:ext cx="337058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58685" y="128905"/>
            <a:ext cx="328041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热带沙漠气候</a:t>
            </a:r>
            <a:r>
              <a:rPr lang="zh-CN" altLang="en-US" sz="2800"/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827531" y="864007"/>
            <a:ext cx="3334385" cy="70040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10000"/>
              </a:lnSpc>
            </a:pPr>
            <a:r>
              <a:rPr lang="en-US" altLang="zh-CN" sz="3200" b="1"/>
              <a:t> </a:t>
            </a:r>
            <a:r>
              <a:rPr lang="zh-CN" altLang="en-US" sz="3600" b="1"/>
              <a:t>非地带性分布：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4455796" y="5295265"/>
            <a:ext cx="5281295" cy="902970"/>
          </a:xfrm>
          <a:prstGeom prst="wedgeRoundRectCallout">
            <a:avLst>
              <a:gd name="adj1" fmla="val 45106"/>
              <a:gd name="adj2" fmla="val -178270"/>
              <a:gd name="adj3" fmla="val 1666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55490" y="5430520"/>
            <a:ext cx="5082540" cy="632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>
                <a:solidFill>
                  <a:srgbClr val="0221DE"/>
                </a:solidFill>
              </a:rPr>
              <a:t>南美西部：</a:t>
            </a:r>
            <a:r>
              <a:rPr lang="zh-CN" altLang="en-US" sz="3200" b="1"/>
              <a:t>延伸到赤道附近</a:t>
            </a:r>
            <a:endParaRPr lang="zh-CN" altLang="en-US" sz="3200"/>
          </a:p>
        </p:txBody>
      </p:sp>
      <p:sp>
        <p:nvSpPr>
          <p:cNvPr id="13" name="文本框 12"/>
          <p:cNvSpPr txBox="1"/>
          <p:nvPr/>
        </p:nvSpPr>
        <p:spPr>
          <a:xfrm>
            <a:off x="5824856" y="1960245"/>
            <a:ext cx="4759325" cy="157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800" b="1"/>
              <a:t>成因：</a:t>
            </a:r>
          </a:p>
          <a:p>
            <a:pPr algn="l">
              <a:lnSpc>
                <a:spcPct val="110000"/>
              </a:lnSpc>
            </a:pPr>
            <a:r>
              <a:rPr lang="zh-CN" altLang="en-US" sz="3200" b="1"/>
              <a:t> </a:t>
            </a:r>
            <a:r>
              <a:rPr lang="zh-CN" altLang="en-US" sz="2800" b="1">
                <a:latin typeface="Calibri" panose="020F0502020204030204" charset="0"/>
              </a:rPr>
              <a:t>①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东南信风背风坡（离岸风）</a:t>
            </a:r>
            <a:endParaRPr lang="zh-CN" altLang="en-US" sz="2800" b="1">
              <a:solidFill>
                <a:srgbClr val="FF000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zh-CN" altLang="en-US" b="1">
                <a:latin typeface="Calibri" panose="020F0502020204030204" charset="0"/>
              </a:rPr>
              <a:t>  </a:t>
            </a:r>
            <a:r>
              <a:rPr lang="zh-CN" altLang="en-US" sz="2800" b="1">
                <a:latin typeface="Calibri" panose="020F0502020204030204" charset="0"/>
              </a:rPr>
              <a:t>②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寒流减湿作用</a:t>
            </a:r>
            <a:endParaRPr lang="zh-CN" altLang="en-US" sz="2400"/>
          </a:p>
        </p:txBody>
      </p:sp>
      <p:sp>
        <p:nvSpPr>
          <p:cNvPr id="3" name="圆角矩形标注 2"/>
          <p:cNvSpPr/>
          <p:nvPr/>
        </p:nvSpPr>
        <p:spPr>
          <a:xfrm>
            <a:off x="3785871" y="4034155"/>
            <a:ext cx="2333625" cy="902970"/>
          </a:xfrm>
          <a:prstGeom prst="wedgeRoundRectCallout">
            <a:avLst>
              <a:gd name="adj1" fmla="val -62313"/>
              <a:gd name="adj2" fmla="val -121589"/>
              <a:gd name="adj3" fmla="val 1666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40481" y="4169410"/>
            <a:ext cx="2224405" cy="632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>
                <a:solidFill>
                  <a:srgbClr val="0221DE"/>
                </a:solidFill>
              </a:rPr>
              <a:t>索马里半岛</a:t>
            </a:r>
          </a:p>
        </p:txBody>
      </p:sp>
    </p:spTree>
    <p:extLst>
      <p:ext uri="{BB962C8B-B14F-4D97-AF65-F5344CB8AC3E}">
        <p14:creationId xmlns:p14="http://schemas.microsoft.com/office/powerpoint/2010/main" val="86942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/>
      <p:bldP spid="13" grpId="0" bldLvl="0" animBg="1"/>
      <p:bldP spid="3" grpId="0" bldLvl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639446"/>
            <a:ext cx="9152255" cy="6219825"/>
          </a:xfrm>
          <a:prstGeom prst="rect">
            <a:avLst/>
          </a:prstGeom>
        </p:spPr>
      </p:pic>
      <p:pic>
        <p:nvPicPr>
          <p:cNvPr id="8" name="图片 7" descr="图片15"/>
          <p:cNvPicPr>
            <a:picLocks noChangeAspect="1"/>
          </p:cNvPicPr>
          <p:nvPr/>
        </p:nvPicPr>
        <p:blipFill>
          <a:blip r:embed="rId3"/>
          <a:srcRect t="-2742"/>
          <a:stretch>
            <a:fillRect/>
          </a:stretch>
        </p:blipFill>
        <p:spPr>
          <a:xfrm>
            <a:off x="7258685" y="3744027"/>
            <a:ext cx="2661920" cy="30060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（热带）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3885" y="1026160"/>
            <a:ext cx="727964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/>
              <a:t>北纬</a:t>
            </a:r>
            <a:r>
              <a:rPr lang="en-US" sz="2800"/>
              <a:t>10</a:t>
            </a:r>
            <a:r>
              <a:rPr lang="zh-CN" altLang="en-US" sz="2800"/>
              <a:t>°</a:t>
            </a:r>
            <a:r>
              <a:rPr lang="en-US" altLang="zh-CN" sz="2800"/>
              <a:t>--  23</a:t>
            </a:r>
            <a:r>
              <a:rPr lang="zh-CN" altLang="en-US" sz="2800"/>
              <a:t>°</a:t>
            </a:r>
            <a:r>
              <a:rPr lang="en-US" altLang="zh-CN" sz="2800"/>
              <a:t>26′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FF0000"/>
                </a:solidFill>
              </a:rPr>
              <a:t>大陆东岸</a:t>
            </a:r>
            <a:r>
              <a:rPr lang="zh-CN" altLang="en-US" sz="2000" b="1"/>
              <a:t>（印度、中南半岛）</a:t>
            </a:r>
            <a:endParaRPr lang="zh-CN" altLang="en-US" sz="2000" b="1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43885" y="1638300"/>
            <a:ext cx="727964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海陆热力性质差异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  </a:t>
            </a:r>
            <a:r>
              <a:rPr lang="en-US" altLang="zh-CN" sz="2800" b="1">
                <a:sym typeface="+mn-ea"/>
              </a:rPr>
              <a:t>+  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气压带风带的季节移动</a:t>
            </a:r>
            <a:endParaRPr lang="zh-CN" altLang="en-US" sz="28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2003" y="162001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成因：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12003" y="100776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分布：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213600" y="72002"/>
            <a:ext cx="337058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58685" y="128905"/>
            <a:ext cx="328041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热带季风气候</a:t>
            </a:r>
            <a:r>
              <a:rPr lang="zh-CN" altLang="en-US" sz="2800"/>
              <a:t> </a:t>
            </a:r>
          </a:p>
        </p:txBody>
      </p:sp>
      <p:pic>
        <p:nvPicPr>
          <p:cNvPr id="10" name="图片 9" descr="图片5"/>
          <p:cNvPicPr>
            <a:picLocks noChangeAspect="1"/>
          </p:cNvPicPr>
          <p:nvPr/>
        </p:nvPicPr>
        <p:blipFill>
          <a:blip r:embed="rId4"/>
          <a:srcRect t="-2313" b="2274"/>
          <a:stretch>
            <a:fillRect/>
          </a:stretch>
        </p:blipFill>
        <p:spPr>
          <a:xfrm>
            <a:off x="7259321" y="684006"/>
            <a:ext cx="2661285" cy="30067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12291" y="5263516"/>
            <a:ext cx="323659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/>
              <a:t> </a:t>
            </a:r>
            <a:r>
              <a:rPr lang="zh-CN" altLang="en-US" sz="2800" b="1" dirty="0"/>
              <a:t>植被：</a:t>
            </a:r>
            <a:r>
              <a:rPr lang="zh-CN" altLang="en-US" sz="2800" b="1" dirty="0">
                <a:solidFill>
                  <a:srgbClr val="FF0000"/>
                </a:solidFill>
              </a:rPr>
              <a:t>热带季雨林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43886" y="3708400"/>
            <a:ext cx="384238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全年高温</a:t>
            </a:r>
            <a:r>
              <a:rPr lang="zh-CN" altLang="en-US" sz="2400">
                <a:sym typeface="+mn-ea"/>
              </a:rPr>
              <a:t>，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分旱雨两季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12003" y="3699748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特点：</a:t>
            </a:r>
          </a:p>
        </p:txBody>
      </p:sp>
      <p:pic>
        <p:nvPicPr>
          <p:cNvPr id="53252" name="Picture 7" descr="热带季雨林景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255" y="4401186"/>
            <a:ext cx="3327400" cy="2348865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00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11" grpId="0" bldLvl="0" animBg="1"/>
      <p:bldP spid="7" grpId="0" bldLvl="0" animBg="1"/>
      <p:bldP spid="16" grpId="0" animBg="1"/>
      <p:bldP spid="12" grpId="0" bldLvl="0" animBg="1"/>
      <p:bldP spid="13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640080"/>
            <a:ext cx="9159240" cy="61976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278505" y="1980015"/>
            <a:ext cx="5634990" cy="3354070"/>
          </a:xfrm>
          <a:prstGeom prst="round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noFill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三、世界主要的气候类型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99790" y="2318386"/>
            <a:ext cx="53924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4000" b="1"/>
              <a:t>亚热带</a:t>
            </a:r>
            <a:r>
              <a:rPr lang="zh-CN" altLang="en-US" sz="4000"/>
              <a:t>：</a:t>
            </a:r>
          </a:p>
          <a:p>
            <a:pPr>
              <a:lnSpc>
                <a:spcPct val="140000"/>
              </a:lnSpc>
            </a:pPr>
            <a:r>
              <a:rPr lang="zh-CN" altLang="en-US" sz="4000"/>
              <a:t>  （</a:t>
            </a:r>
            <a:r>
              <a:rPr lang="en-US" altLang="zh-CN" sz="4000"/>
              <a:t>1</a:t>
            </a:r>
            <a:r>
              <a:rPr lang="zh-CN" altLang="en-US" sz="4000"/>
              <a:t>）亚热带季风气候</a:t>
            </a:r>
          </a:p>
          <a:p>
            <a:pPr>
              <a:lnSpc>
                <a:spcPct val="140000"/>
              </a:lnSpc>
            </a:pPr>
            <a:r>
              <a:rPr lang="zh-CN" altLang="en-US" sz="4000"/>
              <a:t>  （</a:t>
            </a:r>
            <a:r>
              <a:rPr lang="en-US" altLang="zh-CN" sz="4000"/>
              <a:t>2</a:t>
            </a:r>
            <a:r>
              <a:rPr lang="zh-CN" altLang="en-US" sz="4000"/>
              <a:t>）地中海气候</a:t>
            </a:r>
          </a:p>
        </p:txBody>
      </p:sp>
    </p:spTree>
    <p:extLst>
      <p:ext uri="{BB962C8B-B14F-4D97-AF65-F5344CB8AC3E}">
        <p14:creationId xmlns:p14="http://schemas.microsoft.com/office/powerpoint/2010/main" val="133395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640080"/>
            <a:ext cx="9153525" cy="6219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（亚热带）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3885" y="1026160"/>
            <a:ext cx="567309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/>
              <a:t>南北纬</a:t>
            </a:r>
            <a:r>
              <a:rPr lang="en-US" altLang="zh-CN" sz="2800"/>
              <a:t>25</a:t>
            </a:r>
            <a:r>
              <a:rPr lang="zh-CN" altLang="en-US" sz="2800"/>
              <a:t>°</a:t>
            </a:r>
            <a:r>
              <a:rPr lang="en-US" altLang="zh-CN" sz="2800"/>
              <a:t>--  35</a:t>
            </a:r>
            <a:r>
              <a:rPr lang="zh-CN" altLang="en-US" sz="2800"/>
              <a:t>°的</a:t>
            </a:r>
            <a:r>
              <a:rPr lang="zh-CN" altLang="en-US" sz="2800" b="1">
                <a:solidFill>
                  <a:srgbClr val="FF0000"/>
                </a:solidFill>
              </a:rPr>
              <a:t>大陆东岸</a:t>
            </a:r>
            <a:endParaRPr lang="zh-CN" altLang="en-US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43886" y="1638300"/>
            <a:ext cx="567372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海陆热力性质差异</a:t>
            </a:r>
            <a:r>
              <a:rPr lang="zh-CN" altLang="en-US" sz="2400" b="1">
                <a:sym typeface="+mn-ea"/>
              </a:rPr>
              <a:t>（冬季风</a:t>
            </a:r>
            <a:r>
              <a:rPr lang="zh-CN" altLang="en-US" sz="2000" b="1">
                <a:sym typeface="+mn-ea"/>
              </a:rPr>
              <a:t>、</a:t>
            </a:r>
            <a:r>
              <a:rPr lang="zh-CN" altLang="en-US" sz="2400" b="1">
                <a:sym typeface="+mn-ea"/>
              </a:rPr>
              <a:t>夏季风）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12003" y="162001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成因：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12003" y="100776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分布：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470140" y="71756"/>
            <a:ext cx="311404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07301" y="128270"/>
            <a:ext cx="2840355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亚热带季风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3143886" y="3708400"/>
            <a:ext cx="4015105" cy="1038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ym typeface="+mn-ea"/>
              </a:rPr>
              <a:t>夏季东南风：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高温多雨</a:t>
            </a:r>
          </a:p>
          <a:p>
            <a:pPr algn="l"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zh-CN" altLang="en-US" sz="2800" b="1"/>
              <a:t>冬季西北风：</a:t>
            </a:r>
            <a:r>
              <a:rPr lang="zh-CN" altLang="en-US" sz="2800" b="1">
                <a:solidFill>
                  <a:srgbClr val="FF0000"/>
                </a:solidFill>
              </a:rPr>
              <a:t>温和湿润</a:t>
            </a:r>
          </a:p>
        </p:txBody>
      </p:sp>
      <p:pic>
        <p:nvPicPr>
          <p:cNvPr id="15" name="图片 14" descr="图片16"/>
          <p:cNvPicPr>
            <a:picLocks noChangeAspect="1"/>
          </p:cNvPicPr>
          <p:nvPr/>
        </p:nvPicPr>
        <p:blipFill>
          <a:blip r:embed="rId3"/>
          <a:srcRect t="-1862" b="-1480"/>
          <a:stretch>
            <a:fillRect/>
          </a:stretch>
        </p:blipFill>
        <p:spPr>
          <a:xfrm>
            <a:off x="7252336" y="2311401"/>
            <a:ext cx="3047365" cy="38334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1812003" y="3935968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特点：</a:t>
            </a:r>
          </a:p>
        </p:txBody>
      </p:sp>
      <p:pic>
        <p:nvPicPr>
          <p:cNvPr id="18" name="图片 17" descr="timg (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034" y="3708028"/>
            <a:ext cx="4364990" cy="290703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12290" y="5363846"/>
            <a:ext cx="4269740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植被：</a:t>
            </a:r>
            <a:r>
              <a:rPr lang="zh-CN" altLang="en-US" sz="2800" b="1">
                <a:solidFill>
                  <a:srgbClr val="FF0000"/>
                </a:solidFill>
              </a:rPr>
              <a:t>亚热带</a:t>
            </a:r>
            <a:r>
              <a:rPr lang="zh-CN" altLang="en-US" sz="2800" b="1"/>
              <a:t>常绿阔叶林</a:t>
            </a:r>
          </a:p>
        </p:txBody>
      </p:sp>
    </p:spTree>
    <p:extLst>
      <p:ext uri="{BB962C8B-B14F-4D97-AF65-F5344CB8AC3E}">
        <p14:creationId xmlns:p14="http://schemas.microsoft.com/office/powerpoint/2010/main" val="28338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11" grpId="0" bldLvl="0" animBg="1"/>
      <p:bldP spid="7" grpId="0" bldLvl="0" animBg="1"/>
      <p:bldP spid="12" grpId="0" bldLvl="0" animBg="1"/>
      <p:bldP spid="13" grpId="0" bldLvl="0" animBg="1"/>
      <p:bldP spid="16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640080"/>
            <a:ext cx="9153525" cy="6219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（亚热带）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3885" y="1026160"/>
            <a:ext cx="567309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/>
              <a:t>南北纬</a:t>
            </a:r>
            <a:r>
              <a:rPr lang="en-US" altLang="zh-CN" sz="2800"/>
              <a:t>30</a:t>
            </a:r>
            <a:r>
              <a:rPr lang="zh-CN" altLang="en-US" sz="2800"/>
              <a:t>°</a:t>
            </a:r>
            <a:r>
              <a:rPr lang="en-US" altLang="zh-CN" sz="2800"/>
              <a:t>--  40</a:t>
            </a:r>
            <a:r>
              <a:rPr lang="zh-CN" altLang="en-US" sz="2800"/>
              <a:t>°的</a:t>
            </a:r>
            <a:r>
              <a:rPr lang="zh-CN" altLang="en-US" sz="2800" b="1">
                <a:solidFill>
                  <a:srgbClr val="FF0000"/>
                </a:solidFill>
              </a:rPr>
              <a:t>大陆西岸</a:t>
            </a:r>
            <a:endParaRPr lang="zh-CN" altLang="en-US" sz="28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2003" y="100776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分布：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470140" y="71756"/>
            <a:ext cx="311404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07301" y="128270"/>
            <a:ext cx="2840355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地中海气候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3143885" y="3458210"/>
            <a:ext cx="3642360" cy="1038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ym typeface="+mn-ea"/>
              </a:rPr>
              <a:t>夏季副高：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炎热干燥</a:t>
            </a:r>
          </a:p>
          <a:p>
            <a:pPr algn="l"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zh-CN" altLang="en-US" sz="2800" b="1"/>
              <a:t>冬季西风：</a:t>
            </a:r>
            <a:r>
              <a:rPr lang="zh-CN" altLang="en-US" sz="2800" b="1">
                <a:solidFill>
                  <a:srgbClr val="FF0000"/>
                </a:solidFill>
              </a:rPr>
              <a:t>温和多雨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12003" y="3685778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特点：</a:t>
            </a:r>
          </a:p>
        </p:txBody>
      </p:sp>
      <p:pic>
        <p:nvPicPr>
          <p:cNvPr id="8" name="图片 7" descr="图片19"/>
          <p:cNvPicPr>
            <a:picLocks noChangeAspect="1"/>
          </p:cNvPicPr>
          <p:nvPr/>
        </p:nvPicPr>
        <p:blipFill>
          <a:blip r:embed="rId3"/>
          <a:srcRect t="-2521"/>
          <a:stretch>
            <a:fillRect/>
          </a:stretch>
        </p:blipFill>
        <p:spPr>
          <a:xfrm>
            <a:off x="6926581" y="3528026"/>
            <a:ext cx="2718435" cy="31597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3143886" y="2846705"/>
            <a:ext cx="567372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副热带高气压</a:t>
            </a:r>
            <a:r>
              <a:rPr lang="zh-CN" altLang="en-US" sz="2800" b="1">
                <a:sym typeface="+mn-ea"/>
              </a:rPr>
              <a:t>  </a:t>
            </a:r>
            <a:r>
              <a:rPr lang="en-US" altLang="zh-CN" sz="2800" b="1">
                <a:sym typeface="+mn-ea"/>
              </a:rPr>
              <a:t>+  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西风带</a:t>
            </a:r>
            <a:r>
              <a:rPr lang="zh-CN" altLang="en-US" sz="2800">
                <a:sym typeface="+mn-ea"/>
              </a:rPr>
              <a:t> 交替控制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12003" y="2828418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成因：</a:t>
            </a:r>
          </a:p>
        </p:txBody>
      </p:sp>
      <p:pic>
        <p:nvPicPr>
          <p:cNvPr id="17" name="图片 16" descr="图片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95" y="4085591"/>
            <a:ext cx="3921760" cy="260159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12290" y="5095241"/>
            <a:ext cx="4269740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植被：</a:t>
            </a:r>
            <a:r>
              <a:rPr lang="zh-CN" altLang="en-US" sz="2800" b="1">
                <a:solidFill>
                  <a:srgbClr val="FF0000"/>
                </a:solidFill>
              </a:rPr>
              <a:t>亚热带</a:t>
            </a:r>
            <a:r>
              <a:rPr lang="zh-CN" altLang="en-US" sz="2800" b="1"/>
              <a:t>常绿硬叶林</a:t>
            </a:r>
          </a:p>
        </p:txBody>
      </p:sp>
    </p:spTree>
    <p:extLst>
      <p:ext uri="{BB962C8B-B14F-4D97-AF65-F5344CB8AC3E}">
        <p14:creationId xmlns:p14="http://schemas.microsoft.com/office/powerpoint/2010/main" val="317111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7" grpId="0" bldLvl="0" animBg="1"/>
      <p:bldP spid="12" grpId="0" bldLvl="0" animBg="1"/>
      <p:bldP spid="13" grpId="0" bldLvl="0" animBg="1"/>
      <p:bldP spid="14" grpId="0" bldLvl="0" animBg="1"/>
      <p:bldP spid="11" grpId="0" bldLvl="0" animBg="1"/>
      <p:bldP spid="1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一、气 温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15966" y="1044008"/>
            <a:ext cx="4354077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/>
              <a:t> 1</a:t>
            </a:r>
            <a:r>
              <a:rPr lang="zh-CN" altLang="en-US" sz="3200"/>
              <a:t>、气温的概念及观测 </a:t>
            </a:r>
            <a:r>
              <a:rPr lang="zh-CN" altLang="en-US" sz="2800"/>
              <a:t>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55800" y="2016016"/>
            <a:ext cx="8498840" cy="11245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>
                <a:sym typeface="+mn-ea"/>
              </a:rPr>
              <a:t>     </a:t>
            </a:r>
            <a:r>
              <a:rPr lang="zh-CN" altLang="en-US" sz="2800">
                <a:sym typeface="+mn-ea"/>
              </a:rPr>
              <a:t>气象学上把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表示空气冷热程度</a:t>
            </a:r>
            <a:r>
              <a:rPr lang="zh-CN" altLang="en-US" sz="2800">
                <a:sym typeface="+mn-ea"/>
              </a:rPr>
              <a:t>的物理量称之为空气温度，简称气温。</a:t>
            </a:r>
            <a:r>
              <a:rPr lang="zh-CN" altLang="en-US" sz="2400" b="1">
                <a:sym typeface="+mn-ea"/>
              </a:rPr>
              <a:t>（常用单位：摄氏度 </a:t>
            </a:r>
            <a:r>
              <a:rPr lang="en-US" altLang="zh-CN" sz="2400" b="1">
                <a:sym typeface="+mn-ea"/>
              </a:rPr>
              <a:t>℃ </a:t>
            </a:r>
            <a:r>
              <a:rPr lang="zh-CN" altLang="en-US" sz="2400" b="1">
                <a:sym typeface="+mn-ea"/>
              </a:rPr>
              <a:t>）</a:t>
            </a:r>
          </a:p>
        </p:txBody>
      </p:sp>
      <p:pic>
        <p:nvPicPr>
          <p:cNvPr id="4" name="图片 3" descr="QQ截图201702192200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1" y="3338195"/>
            <a:ext cx="4031615" cy="3155950"/>
          </a:xfrm>
          <a:prstGeom prst="rect">
            <a:avLst/>
          </a:prstGeom>
        </p:spPr>
      </p:pic>
      <p:pic>
        <p:nvPicPr>
          <p:cNvPr id="31749" name="Picture 5" descr="百叶箱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26" y="3338831"/>
            <a:ext cx="4031615" cy="3156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虚尾箭头 37"/>
          <p:cNvSpPr/>
          <p:nvPr/>
        </p:nvSpPr>
        <p:spPr>
          <a:xfrm>
            <a:off x="5987416" y="4672966"/>
            <a:ext cx="443865" cy="485775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69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3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640080"/>
            <a:ext cx="9159240" cy="61976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278505" y="1980015"/>
            <a:ext cx="5634990" cy="3354070"/>
          </a:xfrm>
          <a:prstGeom prst="round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noFill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三、世界主要的气候类型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99790" y="2134236"/>
            <a:ext cx="53924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/>
              <a:t>温带</a:t>
            </a:r>
            <a:r>
              <a:rPr lang="zh-CN" altLang="en-US" sz="4000"/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4000"/>
              <a:t>  （</a:t>
            </a:r>
            <a:r>
              <a:rPr lang="en-US" altLang="zh-CN" sz="4000"/>
              <a:t>1</a:t>
            </a:r>
            <a:r>
              <a:rPr lang="zh-CN" altLang="en-US" sz="4000"/>
              <a:t>）温带</a:t>
            </a:r>
            <a:r>
              <a:rPr lang="zh-CN" altLang="en-US" sz="4000" b="1">
                <a:solidFill>
                  <a:srgbClr val="FF0000"/>
                </a:solidFill>
              </a:rPr>
              <a:t>季风</a:t>
            </a:r>
            <a:r>
              <a:rPr lang="zh-CN" altLang="en-US" sz="4000"/>
              <a:t>气候</a:t>
            </a:r>
          </a:p>
          <a:p>
            <a:pPr>
              <a:lnSpc>
                <a:spcPct val="120000"/>
              </a:lnSpc>
            </a:pPr>
            <a:r>
              <a:rPr lang="zh-CN" altLang="en-US" sz="4000"/>
              <a:t>  （</a:t>
            </a:r>
            <a:r>
              <a:rPr lang="en-US" altLang="zh-CN" sz="4000"/>
              <a:t>2</a:t>
            </a:r>
            <a:r>
              <a:rPr lang="zh-CN" altLang="en-US" sz="4000"/>
              <a:t>）温带</a:t>
            </a:r>
            <a:r>
              <a:rPr lang="zh-CN" altLang="en-US" sz="4000" b="1">
                <a:solidFill>
                  <a:srgbClr val="FF0000"/>
                </a:solidFill>
              </a:rPr>
              <a:t>海洋性</a:t>
            </a:r>
            <a:r>
              <a:rPr lang="zh-CN" altLang="en-US" sz="4000"/>
              <a:t>气候</a:t>
            </a:r>
          </a:p>
          <a:p>
            <a:pPr>
              <a:lnSpc>
                <a:spcPct val="120000"/>
              </a:lnSpc>
            </a:pPr>
            <a:r>
              <a:rPr lang="zh-CN" altLang="en-US" sz="4000"/>
              <a:t>  （</a:t>
            </a:r>
            <a:r>
              <a:rPr lang="en-US" altLang="zh-CN" sz="4000"/>
              <a:t>3</a:t>
            </a:r>
            <a:r>
              <a:rPr lang="zh-CN" altLang="en-US" sz="4000"/>
              <a:t>）温带</a:t>
            </a:r>
            <a:r>
              <a:rPr lang="zh-CN" altLang="en-US" sz="4000" b="1">
                <a:solidFill>
                  <a:srgbClr val="FF0000"/>
                </a:solidFill>
              </a:rPr>
              <a:t>大陆性</a:t>
            </a:r>
            <a:r>
              <a:rPr lang="zh-CN" altLang="en-US" sz="4000"/>
              <a:t>气候</a:t>
            </a:r>
          </a:p>
        </p:txBody>
      </p:sp>
    </p:spTree>
    <p:extLst>
      <p:ext uri="{BB962C8B-B14F-4D97-AF65-F5344CB8AC3E}">
        <p14:creationId xmlns:p14="http://schemas.microsoft.com/office/powerpoint/2010/main" val="370334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温带季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1" y="640080"/>
            <a:ext cx="9153525" cy="6219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（温带）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3886" y="1026160"/>
            <a:ext cx="662876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/>
              <a:t>北纬</a:t>
            </a:r>
            <a:r>
              <a:rPr lang="en-US" altLang="zh-CN" sz="2800"/>
              <a:t>35</a:t>
            </a:r>
            <a:r>
              <a:rPr lang="zh-CN" altLang="en-US" sz="2800"/>
              <a:t>°</a:t>
            </a:r>
            <a:r>
              <a:rPr lang="en-US" altLang="zh-CN" sz="2800"/>
              <a:t>--  55</a:t>
            </a:r>
            <a:r>
              <a:rPr lang="zh-CN" altLang="en-US" sz="2800"/>
              <a:t>°的</a:t>
            </a:r>
            <a:r>
              <a:rPr lang="zh-CN" altLang="en-US" sz="2800" b="1">
                <a:solidFill>
                  <a:srgbClr val="FF0000"/>
                </a:solidFill>
              </a:rPr>
              <a:t>大陆东岸</a:t>
            </a:r>
            <a:r>
              <a:rPr lang="zh-CN" altLang="en-US" sz="2800"/>
              <a:t>（亚洲东部）</a:t>
            </a:r>
            <a:endParaRPr lang="zh-CN" altLang="en-US" sz="28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2003" y="100776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分布：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43886" y="3642360"/>
            <a:ext cx="3970655" cy="1038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ym typeface="+mn-ea"/>
              </a:rPr>
              <a:t>夏季东南风：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高温多雨</a:t>
            </a:r>
          </a:p>
          <a:p>
            <a:pPr algn="l"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zh-CN" altLang="en-US" sz="2800" b="1"/>
              <a:t>冬季西北风：</a:t>
            </a:r>
            <a:r>
              <a:rPr lang="zh-CN" altLang="en-US" sz="2800" b="1">
                <a:solidFill>
                  <a:srgbClr val="FF0000"/>
                </a:solidFill>
              </a:rPr>
              <a:t>寒冷干燥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43886" y="2846705"/>
            <a:ext cx="567372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海陆热力性质差异</a:t>
            </a:r>
            <a:r>
              <a:rPr lang="zh-CN" altLang="en-US" sz="2400" b="1">
                <a:sym typeface="+mn-ea"/>
              </a:rPr>
              <a:t>（冬季风</a:t>
            </a:r>
            <a:r>
              <a:rPr lang="zh-CN" altLang="en-US" sz="2000" b="1">
                <a:sym typeface="+mn-ea"/>
              </a:rPr>
              <a:t>、</a:t>
            </a:r>
            <a:r>
              <a:rPr lang="zh-CN" altLang="en-US" sz="2400" b="1">
                <a:sym typeface="+mn-ea"/>
              </a:rPr>
              <a:t>夏季风）</a:t>
            </a:r>
            <a:endParaRPr lang="zh-CN" altLang="en-US" sz="28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2003" y="2828418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成因：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213600" y="72002"/>
            <a:ext cx="337058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58685" y="128905"/>
            <a:ext cx="328041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温带季风气候</a:t>
            </a:r>
            <a:r>
              <a:rPr lang="zh-CN" altLang="en-US" sz="2800"/>
              <a:t> </a:t>
            </a:r>
          </a:p>
        </p:txBody>
      </p:sp>
      <p:pic>
        <p:nvPicPr>
          <p:cNvPr id="18" name="图片 17" descr="图片21"/>
          <p:cNvPicPr>
            <a:picLocks noChangeAspect="1"/>
          </p:cNvPicPr>
          <p:nvPr/>
        </p:nvPicPr>
        <p:blipFill>
          <a:blip r:embed="rId3"/>
          <a:srcRect l="470" t="-2710" r="1369" b="2710"/>
          <a:stretch>
            <a:fillRect/>
          </a:stretch>
        </p:blipFill>
        <p:spPr>
          <a:xfrm>
            <a:off x="7291706" y="3708029"/>
            <a:ext cx="2480945" cy="29978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1812003" y="3869928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特点：</a:t>
            </a:r>
          </a:p>
        </p:txBody>
      </p:sp>
      <p:pic>
        <p:nvPicPr>
          <p:cNvPr id="19" name="图片 18" descr="图片16"/>
          <p:cNvPicPr>
            <a:picLocks noChangeAspect="1"/>
          </p:cNvPicPr>
          <p:nvPr/>
        </p:nvPicPr>
        <p:blipFill>
          <a:blip r:embed="rId4"/>
          <a:srcRect l="373" t="-1423" r="-373" b="2119"/>
          <a:stretch>
            <a:fillRect/>
          </a:stretch>
        </p:blipFill>
        <p:spPr>
          <a:xfrm>
            <a:off x="7291706" y="639946"/>
            <a:ext cx="2480945" cy="29978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图片22"/>
          <p:cNvPicPr>
            <a:picLocks noChangeAspect="1"/>
          </p:cNvPicPr>
          <p:nvPr/>
        </p:nvPicPr>
        <p:blipFill>
          <a:blip r:embed="rId5"/>
          <a:srcRect l="1595" t="1577" r="1923" b="3108"/>
          <a:stretch>
            <a:fillRect/>
          </a:stretch>
        </p:blipFill>
        <p:spPr>
          <a:xfrm>
            <a:off x="5808346" y="4130040"/>
            <a:ext cx="4599305" cy="26098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12290" y="5351146"/>
            <a:ext cx="3943350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植被：</a:t>
            </a:r>
            <a:r>
              <a:rPr lang="zh-CN" altLang="en-US" sz="2800" b="1">
                <a:solidFill>
                  <a:srgbClr val="FF0000"/>
                </a:solidFill>
              </a:rPr>
              <a:t>温带落叶阔叶林</a:t>
            </a:r>
          </a:p>
        </p:txBody>
      </p:sp>
    </p:spTree>
    <p:extLst>
      <p:ext uri="{BB962C8B-B14F-4D97-AF65-F5344CB8AC3E}">
        <p14:creationId xmlns:p14="http://schemas.microsoft.com/office/powerpoint/2010/main" val="660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7" grpId="0" bldLvl="0" animBg="1"/>
      <p:bldP spid="12" grpId="0" bldLvl="0" animBg="1"/>
      <p:bldP spid="14" grpId="0" bldLvl="0" animBg="1"/>
      <p:bldP spid="11" grpId="0" bldLvl="0" animBg="1"/>
      <p:bldP spid="13" grpId="0" bldLvl="0" animBg="1"/>
      <p:bldP spid="1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温带海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6" y="640716"/>
            <a:ext cx="9153525" cy="62185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（温带）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3885" y="2394433"/>
            <a:ext cx="585851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/>
              <a:t>南北纬</a:t>
            </a:r>
            <a:r>
              <a:rPr lang="en-US" altLang="zh-CN" sz="2800"/>
              <a:t>40</a:t>
            </a:r>
            <a:r>
              <a:rPr lang="zh-CN" altLang="en-US" sz="2800"/>
              <a:t>°</a:t>
            </a:r>
            <a:r>
              <a:rPr lang="en-US" altLang="zh-CN" sz="2800"/>
              <a:t>--  60</a:t>
            </a:r>
            <a:r>
              <a:rPr lang="zh-CN" altLang="en-US" sz="2800"/>
              <a:t>°的</a:t>
            </a:r>
            <a:r>
              <a:rPr lang="zh-CN" altLang="en-US" sz="2800" b="1">
                <a:solidFill>
                  <a:srgbClr val="FF0000"/>
                </a:solidFill>
              </a:rPr>
              <a:t>大陆西岸</a:t>
            </a:r>
            <a:endParaRPr lang="zh-CN" altLang="en-US" sz="28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2003" y="2376019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分布：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213600" y="72002"/>
            <a:ext cx="337058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58685" y="128905"/>
            <a:ext cx="328041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温带海洋气候</a:t>
            </a:r>
            <a:r>
              <a:rPr lang="zh-CN" altLang="en-US" sz="2800"/>
              <a:t> </a:t>
            </a:r>
          </a:p>
        </p:txBody>
      </p:sp>
      <p:pic>
        <p:nvPicPr>
          <p:cNvPr id="5" name="图片 4" descr="图片23"/>
          <p:cNvPicPr>
            <a:picLocks noChangeAspect="1"/>
          </p:cNvPicPr>
          <p:nvPr/>
        </p:nvPicPr>
        <p:blipFill>
          <a:blip r:embed="rId3"/>
          <a:srcRect t="-1445"/>
          <a:stretch>
            <a:fillRect/>
          </a:stretch>
        </p:blipFill>
        <p:spPr>
          <a:xfrm>
            <a:off x="6831331" y="3707765"/>
            <a:ext cx="2665095" cy="30441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图片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346" y="3707766"/>
            <a:ext cx="4286885" cy="304355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12290" y="5166996"/>
            <a:ext cx="3943350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植被：</a:t>
            </a:r>
            <a:r>
              <a:rPr lang="zh-CN" altLang="en-US" sz="2800" b="1">
                <a:solidFill>
                  <a:srgbClr val="FF0000"/>
                </a:solidFill>
              </a:rPr>
              <a:t>温带落叶阔叶林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43885" y="3681095"/>
            <a:ext cx="251968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终年温和湿润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12003" y="3672028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特点：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43885" y="3042437"/>
            <a:ext cx="585851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 u="sng">
                <a:solidFill>
                  <a:srgbClr val="FF0000"/>
                </a:solidFill>
                <a:sym typeface="+mn-ea"/>
              </a:rPr>
              <a:t>终年受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西风带</a:t>
            </a:r>
            <a:r>
              <a:rPr lang="zh-CN" altLang="en-US" sz="2800" u="sng">
                <a:solidFill>
                  <a:srgbClr val="FF0000"/>
                </a:solidFill>
                <a:sym typeface="+mn-ea"/>
              </a:rPr>
              <a:t>控制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800" b="1">
                <a:sym typeface="+mn-ea"/>
              </a:rPr>
              <a:t>；西岸暖流作用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12003" y="302402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成因：</a:t>
            </a:r>
          </a:p>
        </p:txBody>
      </p:sp>
    </p:spTree>
    <p:extLst>
      <p:ext uri="{BB962C8B-B14F-4D97-AF65-F5344CB8AC3E}">
        <p14:creationId xmlns:p14="http://schemas.microsoft.com/office/powerpoint/2010/main" val="191724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7" grpId="0" bldLvl="0" animBg="1"/>
      <p:bldP spid="16" grpId="0" animBg="1"/>
      <p:bldP spid="12" grpId="0" bldLvl="0" animBg="1"/>
      <p:bldP spid="13" grpId="0" bldLvl="0" animBg="1"/>
      <p:bldP spid="14" grpId="0" bldLvl="0" animBg="1"/>
      <p:bldP spid="11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温带大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640716"/>
            <a:ext cx="9145270" cy="62096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（温带）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56585" y="3006725"/>
            <a:ext cx="620141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/>
              <a:t>南北纬</a:t>
            </a:r>
            <a:r>
              <a:rPr lang="en-US" altLang="zh-CN" sz="2800"/>
              <a:t>40</a:t>
            </a:r>
            <a:r>
              <a:rPr lang="zh-CN" altLang="en-US" sz="2800"/>
              <a:t>°</a:t>
            </a:r>
            <a:r>
              <a:rPr lang="en-US" altLang="zh-CN" sz="2800"/>
              <a:t>--  60</a:t>
            </a:r>
            <a:r>
              <a:rPr lang="zh-CN" altLang="en-US" sz="2800"/>
              <a:t>°的</a:t>
            </a:r>
            <a:r>
              <a:rPr lang="zh-CN" altLang="en-US" sz="2800" b="1">
                <a:solidFill>
                  <a:srgbClr val="FF0000"/>
                </a:solidFill>
              </a:rPr>
              <a:t>大陆内部</a:t>
            </a:r>
            <a:endParaRPr lang="zh-CN" altLang="en-US" sz="28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2003" y="2988023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分布：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213600" y="72002"/>
            <a:ext cx="337058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58685" y="128905"/>
            <a:ext cx="328041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温带大陆气候</a:t>
            </a:r>
            <a:r>
              <a:rPr lang="zh-CN" altLang="en-US" sz="2800"/>
              <a:t>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812291" y="5400040"/>
            <a:ext cx="8772525" cy="632460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/>
              <a:t> </a:t>
            </a:r>
            <a:r>
              <a:rPr lang="zh-CN" altLang="en-US" sz="3200" b="1"/>
              <a:t>植被：（由沿海向内陆：</a:t>
            </a:r>
            <a:r>
              <a:rPr lang="zh-CN" altLang="en-US" sz="3200" b="1">
                <a:solidFill>
                  <a:srgbClr val="FF0000"/>
                </a:solidFill>
              </a:rPr>
              <a:t>森林</a:t>
            </a:r>
            <a:r>
              <a:rPr lang="en-US" altLang="zh-CN" sz="3200" b="1">
                <a:solidFill>
                  <a:srgbClr val="FF0000"/>
                </a:solidFill>
              </a:rPr>
              <a:t>→</a:t>
            </a:r>
            <a:r>
              <a:rPr lang="zh-CN" altLang="en-US" sz="3200" b="1">
                <a:solidFill>
                  <a:srgbClr val="FF0000"/>
                </a:solidFill>
              </a:rPr>
              <a:t>草原</a:t>
            </a:r>
            <a:r>
              <a:rPr lang="en-US" altLang="zh-CN" sz="3200" b="1">
                <a:solidFill>
                  <a:srgbClr val="FF0000"/>
                </a:solidFill>
              </a:rPr>
              <a:t>→</a:t>
            </a:r>
            <a:r>
              <a:rPr lang="zh-CN" altLang="en-US" sz="3200" b="1">
                <a:solidFill>
                  <a:srgbClr val="FF0000"/>
                </a:solidFill>
              </a:rPr>
              <a:t>荒漠）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43886" y="3618230"/>
            <a:ext cx="621347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深居内陆</a:t>
            </a:r>
            <a:r>
              <a:rPr lang="zh-CN" altLang="en-US" sz="2000" b="1">
                <a:sym typeface="+mn-ea"/>
              </a:rPr>
              <a:t>，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远离海洋</a:t>
            </a:r>
            <a:r>
              <a:rPr lang="zh-CN" altLang="en-US" sz="2000" b="1">
                <a:sym typeface="+mn-ea"/>
              </a:rPr>
              <a:t>，</a:t>
            </a:r>
            <a:r>
              <a:rPr lang="zh-CN" altLang="en-US" sz="2800" u="sng">
                <a:solidFill>
                  <a:srgbClr val="FF0000"/>
                </a:solidFill>
                <a:sym typeface="+mn-ea"/>
              </a:rPr>
              <a:t>受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大陆气团</a:t>
            </a:r>
            <a:r>
              <a:rPr lang="zh-CN" altLang="en-US" sz="2800" u="sng">
                <a:solidFill>
                  <a:srgbClr val="FF0000"/>
                </a:solidFill>
                <a:sym typeface="+mn-ea"/>
              </a:rPr>
              <a:t>控制</a:t>
            </a:r>
            <a:endParaRPr lang="zh-CN" altLang="en-US" sz="2800" b="1">
              <a:sym typeface="+mn-ea"/>
            </a:endParaRPr>
          </a:p>
        </p:txBody>
      </p:sp>
      <p:pic>
        <p:nvPicPr>
          <p:cNvPr id="20" name="图片 19" descr="图片25"/>
          <p:cNvPicPr>
            <a:picLocks noChangeAspect="1"/>
          </p:cNvPicPr>
          <p:nvPr/>
        </p:nvPicPr>
        <p:blipFill>
          <a:blip r:embed="rId3"/>
          <a:srcRect t="-2052"/>
          <a:stretch>
            <a:fillRect/>
          </a:stretch>
        </p:blipFill>
        <p:spPr>
          <a:xfrm>
            <a:off x="7320043" y="1894206"/>
            <a:ext cx="2644140" cy="3366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3143886" y="4221480"/>
            <a:ext cx="4114165" cy="1038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冬冷夏热，年降水量少， </a:t>
            </a:r>
            <a:r>
              <a:rPr lang="zh-CN" altLang="en-US" sz="500" b="1">
                <a:solidFill>
                  <a:schemeClr val="accent2">
                    <a:lumMod val="20000"/>
                    <a:lumOff val="80000"/>
                  </a:schemeClr>
                </a:solidFill>
                <a:sym typeface="+mn-ea"/>
              </a:rPr>
              <a:t>的</a:t>
            </a:r>
            <a:r>
              <a:rPr lang="zh-CN" altLang="en-US" sz="2800" b="1">
                <a:sym typeface="+mn-ea"/>
              </a:rPr>
              <a:t>气温年较差、日较差大。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12003" y="4448887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特点：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12003" y="3600027"/>
            <a:ext cx="1301115" cy="58356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3200" b="1"/>
              <a:t> </a:t>
            </a:r>
            <a:r>
              <a:rPr lang="zh-CN" altLang="en-US" sz="2800" b="1"/>
              <a:t>成因：</a:t>
            </a:r>
          </a:p>
        </p:txBody>
      </p:sp>
      <p:pic>
        <p:nvPicPr>
          <p:cNvPr id="21" name="图片 20" descr="图片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003" y="2988310"/>
            <a:ext cx="2868295" cy="2272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 descr="图片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025" y="2988311"/>
            <a:ext cx="2868295" cy="22713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 descr="图片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047" y="2988311"/>
            <a:ext cx="2868295" cy="227139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08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7" grpId="0" bldLvl="0" animBg="1"/>
      <p:bldP spid="16" grpId="0" bldLvl="0" animBg="1"/>
      <p:bldP spid="14" grpId="0" bldLvl="0" animBg="1"/>
      <p:bldP spid="12" grpId="0" bldLvl="0" animBg="1"/>
      <p:bldP spid="13" grpId="0" bldLvl="0" animBg="1"/>
      <p:bldP spid="11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温带大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640080"/>
            <a:ext cx="9153525" cy="6210300"/>
          </a:xfrm>
          <a:prstGeom prst="rect">
            <a:avLst/>
          </a:prstGeom>
        </p:spPr>
      </p:pic>
      <p:pic>
        <p:nvPicPr>
          <p:cNvPr id="4" name="图片 3" descr="IMG_4178"/>
          <p:cNvPicPr>
            <a:picLocks noChangeAspect="1"/>
          </p:cNvPicPr>
          <p:nvPr/>
        </p:nvPicPr>
        <p:blipFill>
          <a:blip r:embed="rId3"/>
          <a:srcRect l="1497" r="6220"/>
          <a:stretch>
            <a:fillRect/>
          </a:stretch>
        </p:blipFill>
        <p:spPr>
          <a:xfrm>
            <a:off x="6094095" y="1128396"/>
            <a:ext cx="4445000" cy="3362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1516380" y="-5080"/>
            <a:ext cx="9159240" cy="645160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三、世界气候类型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（温带）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213600" y="72002"/>
            <a:ext cx="3370580" cy="882015"/>
          </a:xfrm>
          <a:prstGeom prst="roundRect">
            <a:avLst/>
          </a:prstGeom>
          <a:solidFill>
            <a:srgbClr val="2CFA0A"/>
          </a:solidFill>
          <a:ln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58685" y="128905"/>
            <a:ext cx="3280410" cy="768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4000" b="1"/>
              <a:t>温带大陆气候</a:t>
            </a:r>
            <a:r>
              <a:rPr lang="zh-CN" altLang="en-US" sz="2800"/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699896" y="731292"/>
            <a:ext cx="3334385" cy="700405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10000"/>
              </a:lnSpc>
            </a:pPr>
            <a:r>
              <a:rPr lang="en-US" altLang="zh-CN" sz="3200" b="1"/>
              <a:t> </a:t>
            </a:r>
            <a:r>
              <a:rPr lang="zh-CN" altLang="en-US" sz="3600" b="1"/>
              <a:t>非地带性分布：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4042411" y="5906770"/>
            <a:ext cx="5281295" cy="845820"/>
          </a:xfrm>
          <a:prstGeom prst="wedgeRoundRectCallout">
            <a:avLst>
              <a:gd name="adj1" fmla="val 49699"/>
              <a:gd name="adj2" fmla="val -114039"/>
              <a:gd name="adj3" fmla="val 1666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42105" y="6013450"/>
            <a:ext cx="5082540" cy="632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>
                <a:solidFill>
                  <a:srgbClr val="0221DE"/>
                </a:solidFill>
              </a:rPr>
              <a:t>南美南部：</a:t>
            </a:r>
            <a:r>
              <a:rPr lang="zh-CN" altLang="en-US" sz="3200" b="1"/>
              <a:t>狭长的温带大陆</a:t>
            </a:r>
            <a:endParaRPr lang="zh-CN" altLang="en-US" sz="3200"/>
          </a:p>
        </p:txBody>
      </p:sp>
      <p:sp>
        <p:nvSpPr>
          <p:cNvPr id="3" name="圆角矩形标注 2"/>
          <p:cNvSpPr/>
          <p:nvPr/>
        </p:nvSpPr>
        <p:spPr>
          <a:xfrm>
            <a:off x="2235201" y="2825115"/>
            <a:ext cx="3674745" cy="902970"/>
          </a:xfrm>
          <a:prstGeom prst="wedgeRoundRectCallout">
            <a:avLst>
              <a:gd name="adj1" fmla="val -38335"/>
              <a:gd name="adj2" fmla="val -135724"/>
              <a:gd name="adj3" fmla="val 1666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48230" y="2960370"/>
            <a:ext cx="3449320" cy="632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>
                <a:solidFill>
                  <a:srgbClr val="0221DE"/>
                </a:solidFill>
              </a:rPr>
              <a:t>伊比利亚半岛内部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24475" y="1115695"/>
            <a:ext cx="5214620" cy="157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800" b="1"/>
              <a:t>成因：</a:t>
            </a:r>
          </a:p>
          <a:p>
            <a:pPr algn="l">
              <a:lnSpc>
                <a:spcPct val="110000"/>
              </a:lnSpc>
            </a:pPr>
            <a:r>
              <a:rPr lang="zh-CN" altLang="en-US" sz="3200" b="1"/>
              <a:t>    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地形闭塞，内部海拔高，西风不易进入</a:t>
            </a:r>
            <a:endParaRPr lang="zh-CN" altLang="en-US" sz="2400"/>
          </a:p>
        </p:txBody>
      </p:sp>
      <p:pic>
        <p:nvPicPr>
          <p:cNvPr id="15" name="图片 14" descr="截图201901241714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95" y="1128395"/>
            <a:ext cx="4445000" cy="33616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40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3" grpId="0" bldLvl="0" animBg="1"/>
      <p:bldP spid="7" grpId="0"/>
      <p:bldP spid="13" grpId="0" bldLvl="0" animBg="1"/>
      <p:bldP spid="13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640080"/>
            <a:ext cx="9159240" cy="61976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072130" y="1979930"/>
            <a:ext cx="6047740" cy="3354070"/>
          </a:xfrm>
          <a:prstGeom prst="round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noFill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1638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三、世界主要的气候类型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21355" y="2411095"/>
            <a:ext cx="604774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/>
              <a:t>亚寒带</a:t>
            </a:r>
            <a:r>
              <a:rPr lang="zh-CN" altLang="en-US" sz="4000"/>
              <a:t>：针叶林气候</a:t>
            </a:r>
          </a:p>
          <a:p>
            <a:pPr>
              <a:lnSpc>
                <a:spcPct val="130000"/>
              </a:lnSpc>
            </a:pPr>
            <a:r>
              <a:rPr lang="zh-CN" altLang="en-US" sz="4000" b="1">
                <a:sym typeface="+mn-ea"/>
              </a:rPr>
              <a:t>寒带</a:t>
            </a:r>
            <a:r>
              <a:rPr lang="zh-CN" altLang="en-US" sz="4000">
                <a:sym typeface="+mn-ea"/>
              </a:rPr>
              <a:t>：</a:t>
            </a:r>
            <a:r>
              <a:rPr lang="zh-CN" altLang="en-US" sz="4000"/>
              <a:t>苔原、冰原气候</a:t>
            </a:r>
          </a:p>
          <a:p>
            <a:pPr>
              <a:lnSpc>
                <a:spcPct val="130000"/>
              </a:lnSpc>
            </a:pPr>
            <a:r>
              <a:rPr lang="zh-CN" altLang="en-US" sz="4000" b="1"/>
              <a:t>高山高原：</a:t>
            </a:r>
            <a:r>
              <a:rPr lang="zh-CN" altLang="en-US" sz="4000"/>
              <a:t>高山高原气候</a:t>
            </a:r>
          </a:p>
        </p:txBody>
      </p:sp>
    </p:spTree>
    <p:extLst>
      <p:ext uri="{BB962C8B-B14F-4D97-AF65-F5344CB8AC3E}">
        <p14:creationId xmlns:p14="http://schemas.microsoft.com/office/powerpoint/2010/main" val="16859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4" grpId="0"/>
      <p:bldP spid="4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ChangeArrowheads="1"/>
          </p:cNvSpPr>
          <p:nvPr/>
        </p:nvSpPr>
        <p:spPr bwMode="auto">
          <a:xfrm>
            <a:off x="1666875" y="276732"/>
            <a:ext cx="51283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四</a:t>
            </a:r>
            <a:r>
              <a:rPr lang="zh-CN" altLang="en-US" sz="3200" b="1" dirty="0" smtClean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32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气候特征的描述模式：</a:t>
            </a:r>
            <a:endParaRPr lang="zh-CN" altLang="en-US" sz="3200" b="1" dirty="0">
              <a:solidFill>
                <a:srgbClr val="FF33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5528" name="Text Box 8"/>
          <p:cNvSpPr txBox="1">
            <a:spLocks noChangeArrowheads="1"/>
          </p:cNvSpPr>
          <p:nvPr/>
        </p:nvSpPr>
        <p:spPr bwMode="auto">
          <a:xfrm>
            <a:off x="1524000" y="2497138"/>
            <a:ext cx="2209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0000FF"/>
                </a:solidFill>
                <a:ea typeface="华文细黑" panose="02010600040101010101" pitchFamily="2" charset="-122"/>
              </a:rPr>
              <a:t>气温特征</a:t>
            </a:r>
          </a:p>
        </p:txBody>
      </p:sp>
      <p:sp>
        <p:nvSpPr>
          <p:cNvPr id="235529" name="AutoShape 9"/>
          <p:cNvSpPr>
            <a:spLocks/>
          </p:cNvSpPr>
          <p:nvPr/>
        </p:nvSpPr>
        <p:spPr bwMode="auto">
          <a:xfrm>
            <a:off x="3886200" y="2497138"/>
            <a:ext cx="228600" cy="1295400"/>
          </a:xfrm>
          <a:prstGeom prst="leftBrace">
            <a:avLst>
              <a:gd name="adj1" fmla="val 4722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67200" y="2344738"/>
            <a:ext cx="5791200" cy="1465262"/>
            <a:chOff x="4558" y="845"/>
            <a:chExt cx="1202" cy="923"/>
          </a:xfrm>
        </p:grpSpPr>
        <p:sp>
          <p:nvSpPr>
            <p:cNvPr id="48136" name="Text Box 11"/>
            <p:cNvSpPr txBox="1">
              <a:spLocks noChangeArrowheads="1"/>
            </p:cNvSpPr>
            <p:nvPr/>
          </p:nvSpPr>
          <p:spPr bwMode="auto">
            <a:xfrm>
              <a:off x="4604" y="845"/>
              <a:ext cx="11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Garamond" panose="02020404030301010803" pitchFamily="18" charset="0"/>
                </a:rPr>
                <a:t>气温的高低（最高温、最低温、均温）</a:t>
              </a:r>
            </a:p>
          </p:txBody>
        </p:sp>
        <p:sp>
          <p:nvSpPr>
            <p:cNvPr id="48137" name="Rectangle 12"/>
            <p:cNvSpPr>
              <a:spLocks noChangeArrowheads="1"/>
            </p:cNvSpPr>
            <p:nvPr/>
          </p:nvSpPr>
          <p:spPr bwMode="auto">
            <a:xfrm>
              <a:off x="4604" y="1480"/>
              <a:ext cx="11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Garamond" panose="02020404030301010803" pitchFamily="18" charset="0"/>
                </a:rPr>
                <a:t>气温年较差</a:t>
              </a:r>
            </a:p>
          </p:txBody>
        </p:sp>
        <p:sp>
          <p:nvSpPr>
            <p:cNvPr id="48138" name="Rectangle 13"/>
            <p:cNvSpPr>
              <a:spLocks noChangeArrowheads="1"/>
            </p:cNvSpPr>
            <p:nvPr/>
          </p:nvSpPr>
          <p:spPr bwMode="auto">
            <a:xfrm>
              <a:off x="4604" y="1162"/>
              <a:ext cx="11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Garamond" panose="02020404030301010803" pitchFamily="18" charset="0"/>
                </a:rPr>
                <a:t>气温日较差</a:t>
              </a:r>
            </a:p>
          </p:txBody>
        </p:sp>
        <p:sp>
          <p:nvSpPr>
            <p:cNvPr id="48139" name="Line 14"/>
            <p:cNvSpPr>
              <a:spLocks noChangeShapeType="1"/>
            </p:cNvSpPr>
            <p:nvPr/>
          </p:nvSpPr>
          <p:spPr bwMode="auto">
            <a:xfrm>
              <a:off x="4558" y="981"/>
              <a:ext cx="0" cy="7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427" name="AutoShape 67"/>
          <p:cNvSpPr>
            <a:spLocks noChangeArrowheads="1"/>
          </p:cNvSpPr>
          <p:nvPr/>
        </p:nvSpPr>
        <p:spPr bwMode="auto">
          <a:xfrm>
            <a:off x="6705600" y="304800"/>
            <a:ext cx="609600" cy="609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9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8" grpId="0"/>
      <p:bldP spid="23552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ChangeArrowheads="1"/>
          </p:cNvSpPr>
          <p:nvPr/>
        </p:nvSpPr>
        <p:spPr bwMode="auto">
          <a:xfrm>
            <a:off x="2351088" y="5516563"/>
            <a:ext cx="59055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ea typeface="黑体" panose="02010609060101010101" pitchFamily="49" charset="-122"/>
              </a:rPr>
              <a:t>①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冬季气温略低，夏季气温较高；</a:t>
            </a:r>
          </a:p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②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气温年较差较大。</a:t>
            </a: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"/>
            <a:ext cx="7740650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4727575" y="1052513"/>
            <a:ext cx="5759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与旧金山相比，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地的气温有何特点</a:t>
            </a:r>
          </a:p>
        </p:txBody>
      </p:sp>
    </p:spTree>
    <p:extLst>
      <p:ext uri="{BB962C8B-B14F-4D97-AF65-F5344CB8AC3E}">
        <p14:creationId xmlns:p14="http://schemas.microsoft.com/office/powerpoint/2010/main" val="309233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6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6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1666875" y="276732"/>
            <a:ext cx="51283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四</a:t>
            </a:r>
            <a:r>
              <a:rPr lang="zh-CN" altLang="en-US" sz="3200" b="1" dirty="0" smtClean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32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气候特征的描述模式：</a:t>
            </a:r>
            <a:endParaRPr lang="zh-CN" altLang="en-US" sz="3200" b="1" dirty="0">
              <a:solidFill>
                <a:srgbClr val="FF33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179" name="Text Box 5"/>
          <p:cNvSpPr txBox="1">
            <a:spLocks noChangeArrowheads="1"/>
          </p:cNvSpPr>
          <p:nvPr/>
        </p:nvSpPr>
        <p:spPr bwMode="auto">
          <a:xfrm>
            <a:off x="1828800" y="2573339"/>
            <a:ext cx="2209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ea typeface="华文细黑" panose="02010600040101010101" pitchFamily="2" charset="-122"/>
              </a:rPr>
              <a:t>气温特征</a:t>
            </a:r>
          </a:p>
        </p:txBody>
      </p:sp>
      <p:sp>
        <p:nvSpPr>
          <p:cNvPr id="50180" name="AutoShape 6"/>
          <p:cNvSpPr>
            <a:spLocks/>
          </p:cNvSpPr>
          <p:nvPr/>
        </p:nvSpPr>
        <p:spPr bwMode="auto">
          <a:xfrm>
            <a:off x="3886200" y="2420938"/>
            <a:ext cx="228600" cy="1295400"/>
          </a:xfrm>
          <a:prstGeom prst="leftBrace">
            <a:avLst>
              <a:gd name="adj1" fmla="val 4722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0181" name="Group 7"/>
          <p:cNvGrpSpPr>
            <a:grpSpLocks/>
          </p:cNvGrpSpPr>
          <p:nvPr/>
        </p:nvGrpSpPr>
        <p:grpSpPr bwMode="auto">
          <a:xfrm>
            <a:off x="4267200" y="2268538"/>
            <a:ext cx="5791200" cy="1465262"/>
            <a:chOff x="4558" y="845"/>
            <a:chExt cx="1202" cy="923"/>
          </a:xfrm>
        </p:grpSpPr>
        <p:sp>
          <p:nvSpPr>
            <p:cNvPr id="50193" name="Text Box 8"/>
            <p:cNvSpPr txBox="1">
              <a:spLocks noChangeArrowheads="1"/>
            </p:cNvSpPr>
            <p:nvPr/>
          </p:nvSpPr>
          <p:spPr bwMode="auto">
            <a:xfrm>
              <a:off x="4604" y="845"/>
              <a:ext cx="11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Garamond" panose="02020404030301010803" pitchFamily="18" charset="0"/>
                </a:rPr>
                <a:t>气温的高低（最高温、最低温、均温）</a:t>
              </a:r>
            </a:p>
          </p:txBody>
        </p:sp>
        <p:sp>
          <p:nvSpPr>
            <p:cNvPr id="50194" name="Rectangle 9"/>
            <p:cNvSpPr>
              <a:spLocks noChangeArrowheads="1"/>
            </p:cNvSpPr>
            <p:nvPr/>
          </p:nvSpPr>
          <p:spPr bwMode="auto">
            <a:xfrm>
              <a:off x="4604" y="1480"/>
              <a:ext cx="11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Garamond" panose="02020404030301010803" pitchFamily="18" charset="0"/>
                </a:rPr>
                <a:t>气温年较差</a:t>
              </a:r>
            </a:p>
          </p:txBody>
        </p:sp>
        <p:sp>
          <p:nvSpPr>
            <p:cNvPr id="50195" name="Rectangle 10"/>
            <p:cNvSpPr>
              <a:spLocks noChangeArrowheads="1"/>
            </p:cNvSpPr>
            <p:nvPr/>
          </p:nvSpPr>
          <p:spPr bwMode="auto">
            <a:xfrm>
              <a:off x="4604" y="1162"/>
              <a:ext cx="11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Garamond" panose="02020404030301010803" pitchFamily="18" charset="0"/>
                </a:rPr>
                <a:t>气温日较差</a:t>
              </a:r>
            </a:p>
          </p:txBody>
        </p:sp>
        <p:sp>
          <p:nvSpPr>
            <p:cNvPr id="50196" name="Line 11"/>
            <p:cNvSpPr>
              <a:spLocks noChangeShapeType="1"/>
            </p:cNvSpPr>
            <p:nvPr/>
          </p:nvSpPr>
          <p:spPr bwMode="auto">
            <a:xfrm>
              <a:off x="4558" y="981"/>
              <a:ext cx="0" cy="7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427" name="AutoShape 67"/>
          <p:cNvSpPr>
            <a:spLocks noChangeArrowheads="1"/>
          </p:cNvSpPr>
          <p:nvPr/>
        </p:nvSpPr>
        <p:spPr bwMode="auto">
          <a:xfrm>
            <a:off x="6705600" y="304800"/>
            <a:ext cx="609600" cy="609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latin typeface="Arial" charset="0"/>
            </a:endParaRPr>
          </a:p>
        </p:txBody>
      </p:sp>
      <p:sp>
        <p:nvSpPr>
          <p:cNvPr id="237581" name="Text Box 13"/>
          <p:cNvSpPr txBox="1">
            <a:spLocks noChangeArrowheads="1"/>
          </p:cNvSpPr>
          <p:nvPr/>
        </p:nvSpPr>
        <p:spPr bwMode="auto">
          <a:xfrm>
            <a:off x="1752600" y="4648200"/>
            <a:ext cx="1905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ea typeface="华文细黑" panose="02010600040101010101" pitchFamily="2" charset="-122"/>
              </a:rPr>
              <a:t>降水特征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810000" y="4343400"/>
            <a:ext cx="3124200" cy="2057400"/>
            <a:chOff x="1440" y="2736"/>
            <a:chExt cx="1600" cy="1296"/>
          </a:xfrm>
        </p:grpSpPr>
        <p:grpSp>
          <p:nvGrpSpPr>
            <p:cNvPr id="50186" name="Group 15"/>
            <p:cNvGrpSpPr>
              <a:grpSpLocks/>
            </p:cNvGrpSpPr>
            <p:nvPr/>
          </p:nvGrpSpPr>
          <p:grpSpPr bwMode="auto">
            <a:xfrm>
              <a:off x="1618" y="2736"/>
              <a:ext cx="1406" cy="950"/>
              <a:chOff x="4513" y="1235"/>
              <a:chExt cx="1406" cy="950"/>
            </a:xfrm>
          </p:grpSpPr>
          <p:sp>
            <p:nvSpPr>
              <p:cNvPr id="50189" name="Text Box 16"/>
              <p:cNvSpPr txBox="1">
                <a:spLocks noChangeArrowheads="1"/>
              </p:cNvSpPr>
              <p:nvPr/>
            </p:nvSpPr>
            <p:spPr bwMode="auto">
              <a:xfrm>
                <a:off x="4513" y="1235"/>
                <a:ext cx="115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latin typeface="Garamond" panose="02020404030301010803" pitchFamily="18" charset="0"/>
                  </a:rPr>
                  <a:t>降水总量</a:t>
                </a:r>
              </a:p>
            </p:txBody>
          </p:sp>
          <p:sp>
            <p:nvSpPr>
              <p:cNvPr id="50190" name="Rectangle 17"/>
              <p:cNvSpPr>
                <a:spLocks noChangeArrowheads="1"/>
              </p:cNvSpPr>
              <p:nvPr/>
            </p:nvSpPr>
            <p:spPr bwMode="auto">
              <a:xfrm>
                <a:off x="4513" y="1897"/>
                <a:ext cx="140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400" b="1">
                    <a:latin typeface="Garamond" panose="02020404030301010803" pitchFamily="18" charset="0"/>
                  </a:rPr>
                  <a:t>降水年际变化</a:t>
                </a:r>
              </a:p>
            </p:txBody>
          </p:sp>
          <p:sp>
            <p:nvSpPr>
              <p:cNvPr id="50191" name="Rectangle 18"/>
              <p:cNvSpPr>
                <a:spLocks noChangeArrowheads="1"/>
              </p:cNvSpPr>
              <p:nvPr/>
            </p:nvSpPr>
            <p:spPr bwMode="auto">
              <a:xfrm>
                <a:off x="4513" y="1570"/>
                <a:ext cx="140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400" b="1">
                    <a:latin typeface="Garamond" panose="02020404030301010803" pitchFamily="18" charset="0"/>
                  </a:rPr>
                  <a:t>降水季节变化</a:t>
                </a:r>
              </a:p>
            </p:txBody>
          </p:sp>
          <p:sp>
            <p:nvSpPr>
              <p:cNvPr id="50192" name="Line 19"/>
              <p:cNvSpPr>
                <a:spLocks noChangeShapeType="1"/>
              </p:cNvSpPr>
              <p:nvPr/>
            </p:nvSpPr>
            <p:spPr bwMode="auto">
              <a:xfrm>
                <a:off x="4513" y="1389"/>
                <a:ext cx="0" cy="72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187" name="AutoShape 20"/>
            <p:cNvSpPr>
              <a:spLocks/>
            </p:cNvSpPr>
            <p:nvPr/>
          </p:nvSpPr>
          <p:spPr bwMode="auto">
            <a:xfrm>
              <a:off x="1440" y="2784"/>
              <a:ext cx="96" cy="1152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88" name="Text Box 21"/>
            <p:cNvSpPr txBox="1">
              <a:spLocks noChangeArrowheads="1"/>
            </p:cNvSpPr>
            <p:nvPr/>
          </p:nvSpPr>
          <p:spPr bwMode="auto">
            <a:xfrm>
              <a:off x="1600" y="3744"/>
              <a:ext cx="14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Garamond" panose="02020404030301010803" pitchFamily="18" charset="0"/>
                </a:rPr>
                <a:t>雨季时间、长短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52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8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2063751" y="836614"/>
            <a:ext cx="83534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kumimoji="1"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湖泊的湖面海拔约</a:t>
            </a:r>
            <a:r>
              <a:rPr kumimoji="1"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3800</a:t>
            </a:r>
            <a:r>
              <a:rPr kumimoji="1"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米，降水资料如图所示。归纳</a:t>
            </a:r>
            <a:r>
              <a:rPr kumimoji="1"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kumimoji="1"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湖沿岸地区的降水特征。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lum bright="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01"/>
          <a:stretch>
            <a:fillRect/>
          </a:stretch>
        </p:blipFill>
        <p:spPr bwMode="auto">
          <a:xfrm>
            <a:off x="5375276" y="2276475"/>
            <a:ext cx="4752975" cy="29845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1774826" y="2349500"/>
            <a:ext cx="331311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</a:rPr>
              <a:t>①</a:t>
            </a:r>
            <a:r>
              <a:rPr lang="zh-CN" altLang="en-US" sz="2800" b="1">
                <a:solidFill>
                  <a:srgbClr val="0000FF"/>
                </a:solidFill>
              </a:rPr>
              <a:t>年降水量约</a:t>
            </a:r>
            <a:r>
              <a:rPr lang="en-US" altLang="zh-CN" sz="2800" b="1">
                <a:solidFill>
                  <a:srgbClr val="0000FF"/>
                </a:solidFill>
              </a:rPr>
              <a:t>600(580</a:t>
            </a:r>
            <a:r>
              <a:rPr lang="zh-CN" altLang="en-US" sz="2800" b="1">
                <a:solidFill>
                  <a:srgbClr val="0000FF"/>
                </a:solidFill>
              </a:rPr>
              <a:t>～</a:t>
            </a:r>
            <a:r>
              <a:rPr lang="en-US" altLang="zh-CN" sz="2800" b="1">
                <a:solidFill>
                  <a:srgbClr val="0000FF"/>
                </a:solidFill>
              </a:rPr>
              <a:t>620</a:t>
            </a:r>
            <a:r>
              <a:rPr lang="zh-CN" altLang="en-US" sz="2800" b="1">
                <a:solidFill>
                  <a:srgbClr val="0000FF"/>
                </a:solidFill>
              </a:rPr>
              <a:t>之间皆可</a:t>
            </a:r>
            <a:r>
              <a:rPr lang="en-US" altLang="zh-CN" sz="2800" b="1">
                <a:solidFill>
                  <a:srgbClr val="0000FF"/>
                </a:solidFill>
              </a:rPr>
              <a:t>)</a:t>
            </a:r>
            <a:r>
              <a:rPr lang="zh-CN" altLang="en-US" sz="2800" b="1">
                <a:solidFill>
                  <a:srgbClr val="0000FF"/>
                </a:solidFill>
              </a:rPr>
              <a:t>毫米，</a:t>
            </a:r>
          </a:p>
          <a:p>
            <a:pPr eaLnBrk="1" hangingPunct="1"/>
            <a:r>
              <a:rPr lang="zh-CN" altLang="en-US" sz="2800" b="1">
                <a:solidFill>
                  <a:srgbClr val="0000FF"/>
                </a:solidFill>
              </a:rPr>
              <a:t>②降水季节变化大，集中于夏季</a:t>
            </a:r>
            <a:r>
              <a:rPr lang="en-US" altLang="zh-CN" sz="2800" b="1">
                <a:solidFill>
                  <a:srgbClr val="0000FF"/>
                </a:solidFill>
              </a:rPr>
              <a:t>(1—3</a:t>
            </a:r>
            <a:r>
              <a:rPr lang="zh-CN" altLang="en-US" sz="2800" b="1">
                <a:solidFill>
                  <a:srgbClr val="0000FF"/>
                </a:solidFill>
              </a:rPr>
              <a:t>月或</a:t>
            </a:r>
            <a:r>
              <a:rPr lang="en-US" altLang="zh-CN" sz="2800" b="1">
                <a:solidFill>
                  <a:srgbClr val="0000FF"/>
                </a:solidFill>
              </a:rPr>
              <a:t>l2</a:t>
            </a:r>
            <a:r>
              <a:rPr lang="zh-CN" altLang="en-US" sz="2800" b="1">
                <a:solidFill>
                  <a:srgbClr val="0000FF"/>
                </a:solidFill>
              </a:rPr>
              <a:t>月至次年</a:t>
            </a:r>
            <a:r>
              <a:rPr lang="en-US" altLang="zh-CN" sz="2800" b="1">
                <a:solidFill>
                  <a:srgbClr val="0000FF"/>
                </a:solidFill>
              </a:rPr>
              <a:t>3</a:t>
            </a:r>
            <a:r>
              <a:rPr lang="zh-CN" altLang="en-US" sz="2800" b="1">
                <a:solidFill>
                  <a:srgbClr val="0000FF"/>
                </a:solidFill>
              </a:rPr>
              <a:t>月）。 </a:t>
            </a:r>
          </a:p>
        </p:txBody>
      </p:sp>
    </p:spTree>
    <p:extLst>
      <p:ext uri="{BB962C8B-B14F-4D97-AF65-F5344CB8AC3E}">
        <p14:creationId xmlns:p14="http://schemas.microsoft.com/office/powerpoint/2010/main" val="1002264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8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8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2286000" y="1524001"/>
            <a:ext cx="7380288" cy="3738563"/>
            <a:chOff x="0" y="709"/>
            <a:chExt cx="4649" cy="2355"/>
          </a:xfrm>
        </p:grpSpPr>
        <p:sp>
          <p:nvSpPr>
            <p:cNvPr id="5124" name="Text Box 3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659" y="2795"/>
              <a:ext cx="908" cy="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latin typeface="宋体" panose="02010600030101010101" pitchFamily="2" charset="-122"/>
                </a:rPr>
                <a:t> </a:t>
              </a:r>
              <a:r>
                <a:rPr lang="zh-CN" altLang="en-US" sz="2800" b="1">
                  <a:latin typeface="宋体" panose="02010600030101010101" pitchFamily="2" charset="-122"/>
                </a:rPr>
                <a:t>年变化</a:t>
              </a:r>
            </a:p>
          </p:txBody>
        </p:sp>
        <p:sp>
          <p:nvSpPr>
            <p:cNvPr id="5125" name="Text Box 4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651" y="2024"/>
              <a:ext cx="862" cy="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/>
                <a:t> </a:t>
              </a:r>
              <a:r>
                <a:rPr lang="zh-CN" altLang="en-US" sz="2800" b="1"/>
                <a:t>日变化</a:t>
              </a:r>
            </a:p>
          </p:txBody>
        </p:sp>
        <p:sp>
          <p:nvSpPr>
            <p:cNvPr id="5126" name="Text Box 5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0" y="1434"/>
              <a:ext cx="104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/>
                <a:t>自然因素</a:t>
              </a:r>
            </a:p>
          </p:txBody>
        </p:sp>
        <p:sp>
          <p:nvSpPr>
            <p:cNvPr id="5127" name="Text Box 6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606" y="709"/>
              <a:ext cx="104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/>
                <a:t>水平分布</a:t>
              </a:r>
            </a:p>
          </p:txBody>
        </p:sp>
        <p:sp>
          <p:nvSpPr>
            <p:cNvPr id="5128" name="Text Box 7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606" y="1525"/>
              <a:ext cx="104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/>
                <a:t>垂直分布</a:t>
              </a:r>
            </a:p>
          </p:txBody>
        </p:sp>
        <p:sp>
          <p:nvSpPr>
            <p:cNvPr id="5129" name="Text Box 8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338" y="1765"/>
              <a:ext cx="771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="1"/>
                <a:t>气 温</a:t>
              </a:r>
            </a:p>
          </p:txBody>
        </p:sp>
        <p:sp>
          <p:nvSpPr>
            <p:cNvPr id="5130" name="Text Box 9"/>
            <p:cNvSpPr txBox="1">
              <a:spLocks noChangeArrowheads="1"/>
            </p:cNvSpPr>
            <p:nvPr/>
          </p:nvSpPr>
          <p:spPr bwMode="auto">
            <a:xfrm>
              <a:off x="2410" y="2251"/>
              <a:ext cx="104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/>
                <a:t>时间变化</a:t>
              </a:r>
            </a:p>
          </p:txBody>
        </p:sp>
        <p:sp>
          <p:nvSpPr>
            <p:cNvPr id="5131" name="Text Box 10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0" y="2296"/>
              <a:ext cx="1089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/>
                <a:t>人为因素</a:t>
              </a:r>
            </a:p>
          </p:txBody>
        </p:sp>
        <p:sp>
          <p:nvSpPr>
            <p:cNvPr id="5132" name="Line 11"/>
            <p:cNvSpPr>
              <a:spLocks noChangeShapeType="1"/>
            </p:cNvSpPr>
            <p:nvPr/>
          </p:nvSpPr>
          <p:spPr bwMode="auto">
            <a:xfrm>
              <a:off x="1020" y="1570"/>
              <a:ext cx="340" cy="18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3" name="Line 12"/>
            <p:cNvSpPr>
              <a:spLocks noChangeShapeType="1"/>
            </p:cNvSpPr>
            <p:nvPr/>
          </p:nvSpPr>
          <p:spPr bwMode="auto">
            <a:xfrm>
              <a:off x="2064" y="2115"/>
              <a:ext cx="340" cy="18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" name="Line 13"/>
            <p:cNvSpPr>
              <a:spLocks noChangeShapeType="1"/>
            </p:cNvSpPr>
            <p:nvPr/>
          </p:nvSpPr>
          <p:spPr bwMode="auto">
            <a:xfrm flipV="1">
              <a:off x="2064" y="1616"/>
              <a:ext cx="340" cy="18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5" name="Text Box 14"/>
            <p:cNvSpPr txBox="1">
              <a:spLocks noChangeArrowheads="1"/>
            </p:cNvSpPr>
            <p:nvPr/>
          </p:nvSpPr>
          <p:spPr bwMode="auto">
            <a:xfrm>
              <a:off x="2402" y="1344"/>
              <a:ext cx="104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/>
                <a:t>空间分布</a:t>
              </a:r>
            </a:p>
          </p:txBody>
        </p:sp>
        <p:sp>
          <p:nvSpPr>
            <p:cNvPr id="5136" name="Line 15"/>
            <p:cNvSpPr>
              <a:spLocks noChangeShapeType="1"/>
            </p:cNvSpPr>
            <p:nvPr/>
          </p:nvSpPr>
          <p:spPr bwMode="auto">
            <a:xfrm flipV="1">
              <a:off x="1066" y="2160"/>
              <a:ext cx="340" cy="18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Line 16"/>
            <p:cNvSpPr>
              <a:spLocks noChangeShapeType="1"/>
            </p:cNvSpPr>
            <p:nvPr/>
          </p:nvSpPr>
          <p:spPr bwMode="auto">
            <a:xfrm flipV="1">
              <a:off x="3424" y="1026"/>
              <a:ext cx="182" cy="31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Line 17"/>
            <p:cNvSpPr>
              <a:spLocks noChangeShapeType="1"/>
            </p:cNvSpPr>
            <p:nvPr/>
          </p:nvSpPr>
          <p:spPr bwMode="auto">
            <a:xfrm>
              <a:off x="3424" y="1661"/>
              <a:ext cx="182" cy="13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9" name="Line 18"/>
            <p:cNvSpPr>
              <a:spLocks noChangeShapeType="1"/>
            </p:cNvSpPr>
            <p:nvPr/>
          </p:nvSpPr>
          <p:spPr bwMode="auto">
            <a:xfrm flipV="1">
              <a:off x="3424" y="2160"/>
              <a:ext cx="182" cy="18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0" name="Line 19"/>
            <p:cNvSpPr>
              <a:spLocks noChangeShapeType="1"/>
            </p:cNvSpPr>
            <p:nvPr/>
          </p:nvSpPr>
          <p:spPr bwMode="auto">
            <a:xfrm>
              <a:off x="3424" y="2568"/>
              <a:ext cx="227" cy="3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3" name="Rectangle 20"/>
          <p:cNvSpPr>
            <a:spLocks noChangeArrowheads="1"/>
          </p:cNvSpPr>
          <p:nvPr/>
        </p:nvSpPr>
        <p:spPr bwMode="auto">
          <a:xfrm>
            <a:off x="2057400" y="1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/>
              <a:t>气温的时空分布</a:t>
            </a:r>
          </a:p>
        </p:txBody>
      </p:sp>
      <p:sp>
        <p:nvSpPr>
          <p:cNvPr id="2" name="右大括号 1"/>
          <p:cNvSpPr/>
          <p:nvPr/>
        </p:nvSpPr>
        <p:spPr>
          <a:xfrm>
            <a:off x="4014788" y="2819401"/>
            <a:ext cx="252412" cy="14151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大括号 2"/>
          <p:cNvSpPr/>
          <p:nvPr/>
        </p:nvSpPr>
        <p:spPr>
          <a:xfrm>
            <a:off x="5758543" y="2674939"/>
            <a:ext cx="174171" cy="18161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大括号 3"/>
          <p:cNvSpPr/>
          <p:nvPr/>
        </p:nvSpPr>
        <p:spPr>
          <a:xfrm>
            <a:off x="7721600" y="1752600"/>
            <a:ext cx="288925" cy="14271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7777163" y="3827464"/>
            <a:ext cx="233362" cy="13323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03723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524000" y="-29398"/>
            <a:ext cx="914400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气候特征的描述</a:t>
            </a:r>
          </a:p>
          <a:p>
            <a:pPr eaLnBrk="1" hangingPunct="1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2011</a:t>
            </a:r>
            <a:r>
              <a:rPr lang="en-US" altLang="zh-CN" sz="2400" b="1">
                <a:ea typeface="黑体" panose="02010609060101010101" pitchFamily="49" charset="-122"/>
              </a:rPr>
              <a:t>·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卷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36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题）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36.(36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阅读图文资料，完成下列各题。</a:t>
            </a:r>
            <a:r>
              <a:rPr lang="zh-CN" altLang="en-US" sz="2400" b="1">
                <a:ea typeface="黑体" panose="02010609060101010101" pitchFamily="49" charset="-122"/>
              </a:rPr>
              <a:t>       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黄麻适合在湿热的气候环境中生长。收获的黄麻在水中浸沤后，才能进行初加工以获取制作麻袋、麻布、纸张等的原料。图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中甲城市为世界最大的麻纺工业中心，也是该地区联系河运和海运的重要港口。图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为甲城市的气候资料。</a:t>
            </a:r>
          </a:p>
          <a:p>
            <a:endParaRPr lang="zh-CN" altLang="en-US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>
                <a:ea typeface="黑体" panose="02010609060101010101" pitchFamily="49" charset="-122"/>
              </a:rPr>
              <a:t> 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简述图示黄麻产区的气候特征。（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分）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227" name="Picture 3" descr="}(I`T72W4Q]G]U1`HF0T7{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349500"/>
            <a:ext cx="6192838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1852614" y="5229225"/>
            <a:ext cx="88153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全年高温（各月均温都在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摄氏度以上）；年较差小</a:t>
            </a:r>
          </a:p>
          <a:p>
            <a:pPr eaLnBrk="1" hangingPunct="1"/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②全年降水量大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年降水量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1600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毫米以上）；季节变化大</a:t>
            </a:r>
          </a:p>
          <a:p>
            <a:pPr eaLnBrk="1" hangingPunct="1"/>
            <a:r>
              <a:rPr lang="en-US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49" charset="-122"/>
              </a:rPr>
              <a:t>—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月（或者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49" charset="-122"/>
              </a:rPr>
              <a:t>—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月）降水较丰沛（为雨季）；</a:t>
            </a:r>
          </a:p>
          <a:p>
            <a:pPr eaLnBrk="1" hangingPunct="1"/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次年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月（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次年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月）降水较少（为旱季）。</a:t>
            </a:r>
          </a:p>
        </p:txBody>
      </p:sp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3359151" y="836613"/>
            <a:ext cx="720725" cy="360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9622" name="Rectangle 6"/>
          <p:cNvSpPr>
            <a:spLocks noChangeArrowheads="1"/>
          </p:cNvSpPr>
          <p:nvPr/>
        </p:nvSpPr>
        <p:spPr bwMode="auto">
          <a:xfrm>
            <a:off x="8616951" y="836613"/>
            <a:ext cx="1223963" cy="360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9623" name="Rectangle 7"/>
          <p:cNvSpPr>
            <a:spLocks noChangeArrowheads="1"/>
          </p:cNvSpPr>
          <p:nvPr/>
        </p:nvSpPr>
        <p:spPr bwMode="auto">
          <a:xfrm>
            <a:off x="6383339" y="2133601"/>
            <a:ext cx="2592387" cy="27352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9624" name="Rectangle 8"/>
          <p:cNvSpPr>
            <a:spLocks noChangeArrowheads="1"/>
          </p:cNvSpPr>
          <p:nvPr/>
        </p:nvSpPr>
        <p:spPr bwMode="auto">
          <a:xfrm>
            <a:off x="2424114" y="2276476"/>
            <a:ext cx="2592387" cy="266541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8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9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9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9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9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9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9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96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1" grpId="0" animBg="1"/>
      <p:bldP spid="239622" grpId="0" animBg="1"/>
      <p:bldP spid="239623" grpId="0" animBg="1"/>
      <p:bldP spid="2396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ext Box 2"/>
          <p:cNvSpPr txBox="1">
            <a:spLocks noChangeArrowheads="1"/>
          </p:cNvSpPr>
          <p:nvPr/>
        </p:nvSpPr>
        <p:spPr bwMode="auto">
          <a:xfrm>
            <a:off x="6132513" y="1628776"/>
            <a:ext cx="4572000" cy="43672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三步走综合判断法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以月定球</a:t>
            </a:r>
            <a:r>
              <a:rPr kumimoji="1" lang="en-US" altLang="zh-CN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kumimoji="1" lang="zh-CN" altLang="en-US" sz="2800" b="1">
                <a:solidFill>
                  <a:srgbClr val="000066"/>
                </a:solidFill>
                <a:latin typeface="宋体" panose="02010600030101010101" pitchFamily="2" charset="-122"/>
                <a:ea typeface="楷体_GB2312" pitchFamily="49" charset="-122"/>
              </a:rPr>
              <a:t>最冷、最热月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以温定带</a:t>
            </a:r>
            <a:r>
              <a:rPr kumimoji="1" lang="en-US" altLang="zh-CN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kumimoji="1" lang="zh-CN" altLang="en-US" sz="2800" b="1">
                <a:solidFill>
                  <a:srgbClr val="000066"/>
                </a:solidFill>
                <a:latin typeface="宋体" panose="02010600030101010101" pitchFamily="2" charset="-122"/>
                <a:ea typeface="楷体_GB2312" pitchFamily="49" charset="-122"/>
              </a:rPr>
              <a:t>最冷月气温</a:t>
            </a:r>
          </a:p>
          <a:p>
            <a:pPr eaLnBrk="1" hangingPunct="1">
              <a:spcBef>
                <a:spcPct val="50000"/>
              </a:spcBef>
            </a:pPr>
            <a:endParaRPr kumimoji="1" lang="zh-CN" altLang="en-US" sz="2800" b="1">
              <a:solidFill>
                <a:srgbClr val="000066"/>
              </a:solidFill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2800" b="1">
              <a:solidFill>
                <a:srgbClr val="000066"/>
              </a:solidFill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2800" b="1">
              <a:solidFill>
                <a:srgbClr val="000066"/>
              </a:solidFill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以水定型</a:t>
            </a:r>
            <a:r>
              <a:rPr kumimoji="1" lang="en-US" altLang="zh-CN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kumimoji="1" lang="zh-CN" altLang="en-US" sz="2800" b="1">
                <a:solidFill>
                  <a:srgbClr val="000066"/>
                </a:solidFill>
                <a:latin typeface="宋体" panose="02010600030101010101" pitchFamily="2" charset="-122"/>
                <a:ea typeface="楷体_GB2312" pitchFamily="49" charset="-122"/>
              </a:rPr>
              <a:t>降水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2590800" y="1787525"/>
            <a:ext cx="381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（降水和气温资料）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383339" y="4278313"/>
            <a:ext cx="3455987" cy="735012"/>
            <a:chOff x="3107" y="3793"/>
            <a:chExt cx="2177" cy="463"/>
          </a:xfrm>
        </p:grpSpPr>
        <p:sp>
          <p:nvSpPr>
            <p:cNvPr id="31754" name="Line 5"/>
            <p:cNvSpPr>
              <a:spLocks noChangeShapeType="1"/>
            </p:cNvSpPr>
            <p:nvPr/>
          </p:nvSpPr>
          <p:spPr bwMode="auto">
            <a:xfrm>
              <a:off x="3107" y="3884"/>
              <a:ext cx="217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5" name="Line 6"/>
            <p:cNvSpPr>
              <a:spLocks noChangeShapeType="1"/>
            </p:cNvSpPr>
            <p:nvPr/>
          </p:nvSpPr>
          <p:spPr bwMode="auto">
            <a:xfrm>
              <a:off x="4649" y="3793"/>
              <a:ext cx="0" cy="9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6" name="Line 7"/>
            <p:cNvSpPr>
              <a:spLocks noChangeShapeType="1"/>
            </p:cNvSpPr>
            <p:nvPr/>
          </p:nvSpPr>
          <p:spPr bwMode="auto">
            <a:xfrm>
              <a:off x="3696" y="3793"/>
              <a:ext cx="0" cy="9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7" name="Text Box 8"/>
            <p:cNvSpPr txBox="1">
              <a:spLocks noChangeArrowheads="1"/>
            </p:cNvSpPr>
            <p:nvPr/>
          </p:nvSpPr>
          <p:spPr bwMode="auto">
            <a:xfrm>
              <a:off x="3514" y="3929"/>
              <a:ext cx="68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/>
                <a:t>0℃</a:t>
              </a:r>
            </a:p>
          </p:txBody>
        </p:sp>
        <p:sp>
          <p:nvSpPr>
            <p:cNvPr id="31758" name="Text Box 9"/>
            <p:cNvSpPr txBox="1">
              <a:spLocks noChangeArrowheads="1"/>
            </p:cNvSpPr>
            <p:nvPr/>
          </p:nvSpPr>
          <p:spPr bwMode="auto">
            <a:xfrm>
              <a:off x="4195" y="3929"/>
              <a:ext cx="6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/>
                <a:t>15℃</a:t>
              </a:r>
            </a:p>
          </p:txBody>
        </p:sp>
      </p:grpSp>
      <p:sp>
        <p:nvSpPr>
          <p:cNvPr id="227338" name="Text Box 10"/>
          <p:cNvSpPr txBox="1">
            <a:spLocks noChangeArrowheads="1"/>
          </p:cNvSpPr>
          <p:nvPr/>
        </p:nvSpPr>
        <p:spPr bwMode="auto">
          <a:xfrm>
            <a:off x="8904288" y="3702051"/>
            <a:ext cx="10080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热带</a:t>
            </a:r>
          </a:p>
        </p:txBody>
      </p:sp>
      <p:sp>
        <p:nvSpPr>
          <p:cNvPr id="227339" name="Text Box 11"/>
          <p:cNvSpPr txBox="1">
            <a:spLocks noChangeArrowheads="1"/>
          </p:cNvSpPr>
          <p:nvPr/>
        </p:nvSpPr>
        <p:spPr bwMode="auto">
          <a:xfrm>
            <a:off x="6238876" y="3702051"/>
            <a:ext cx="1008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温带</a:t>
            </a:r>
          </a:p>
        </p:txBody>
      </p:sp>
      <p:sp>
        <p:nvSpPr>
          <p:cNvPr id="227340" name="Text Box 12"/>
          <p:cNvSpPr txBox="1">
            <a:spLocks noChangeArrowheads="1"/>
          </p:cNvSpPr>
          <p:nvPr/>
        </p:nvSpPr>
        <p:spPr bwMode="auto">
          <a:xfrm>
            <a:off x="7391401" y="3557589"/>
            <a:ext cx="13684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800000"/>
                </a:solidFill>
                <a:ea typeface="黑体" panose="02010609060101010101" pitchFamily="49" charset="-122"/>
              </a:rPr>
              <a:t>亚热带  </a:t>
            </a:r>
            <a:r>
              <a:rPr lang="en-US" altLang="zh-CN" sz="2400" b="1">
                <a:solidFill>
                  <a:srgbClr val="800000"/>
                </a:solidFill>
                <a:ea typeface="黑体" panose="02010609060101010101" pitchFamily="49" charset="-122"/>
              </a:rPr>
              <a:t>+</a:t>
            </a:r>
            <a:r>
              <a:rPr lang="zh-CN" altLang="en-US" sz="2400" b="1">
                <a:solidFill>
                  <a:srgbClr val="800000"/>
                </a:solidFill>
                <a:ea typeface="黑体" panose="02010609060101010101" pitchFamily="49" charset="-122"/>
              </a:rPr>
              <a:t>温海</a:t>
            </a:r>
          </a:p>
        </p:txBody>
      </p:sp>
      <p:sp>
        <p:nvSpPr>
          <p:cNvPr id="31752" name="Text Box 13"/>
          <p:cNvSpPr txBox="1">
            <a:spLocks noChangeArrowheads="1"/>
          </p:cNvSpPr>
          <p:nvPr/>
        </p:nvSpPr>
        <p:spPr bwMode="auto">
          <a:xfrm>
            <a:off x="2424114" y="620713"/>
            <a:ext cx="70564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五、</a:t>
            </a:r>
            <a:r>
              <a:rPr lang="zh-CN" altLang="en-US" sz="3600" b="1" dirty="0">
                <a:solidFill>
                  <a:srgbClr val="FF0000"/>
                </a:solidFill>
                <a:ea typeface="黑体" panose="02010609060101010101" pitchFamily="49" charset="-122"/>
              </a:rPr>
              <a:t>气候类型的判读</a:t>
            </a:r>
          </a:p>
        </p:txBody>
      </p:sp>
      <p:pic>
        <p:nvPicPr>
          <p:cNvPr id="31753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2276476"/>
            <a:ext cx="4321175" cy="276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51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7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7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7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7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7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7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7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8" grpId="0"/>
      <p:bldP spid="227339" grpId="0"/>
      <p:bldP spid="22734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41439"/>
            <a:ext cx="69850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3287713" y="765176"/>
            <a:ext cx="28813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：热带（</a:t>
            </a: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703389" y="188913"/>
            <a:ext cx="8758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活动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：请根据气候直方图，简述每种气候的判断重点 </a:t>
            </a:r>
          </a:p>
        </p:txBody>
      </p:sp>
      <p:sp>
        <p:nvSpPr>
          <p:cNvPr id="228357" name="Rectangle 5"/>
          <p:cNvSpPr>
            <a:spLocks noChangeArrowheads="1"/>
          </p:cNvSpPr>
          <p:nvPr/>
        </p:nvSpPr>
        <p:spPr bwMode="auto">
          <a:xfrm>
            <a:off x="2063750" y="4652963"/>
            <a:ext cx="2376488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/>
              <a:t>月</a:t>
            </a:r>
            <a:r>
              <a:rPr lang="en-US" altLang="en-US" sz="1800" b="1"/>
              <a:t>＞</a:t>
            </a:r>
            <a:r>
              <a:rPr lang="en-US" altLang="zh-CN" sz="1800" b="1"/>
              <a:t>100mm</a:t>
            </a:r>
            <a:r>
              <a:rPr lang="zh-CN" altLang="en-US" sz="1800" b="1"/>
              <a:t>，         年：一般</a:t>
            </a:r>
            <a:r>
              <a:rPr lang="en-US" altLang="en-US" sz="1800" b="1"/>
              <a:t>＞</a:t>
            </a:r>
            <a:r>
              <a:rPr lang="en-US" altLang="zh-CN" sz="1800" b="1"/>
              <a:t>2000mm</a:t>
            </a:r>
          </a:p>
        </p:txBody>
      </p:sp>
      <p:sp>
        <p:nvSpPr>
          <p:cNvPr id="228358" name="AutoShape 6"/>
          <p:cNvSpPr>
            <a:spLocks/>
          </p:cNvSpPr>
          <p:nvPr/>
        </p:nvSpPr>
        <p:spPr bwMode="auto">
          <a:xfrm rot="-5400000">
            <a:off x="6132513" y="3392488"/>
            <a:ext cx="215900" cy="2593975"/>
          </a:xfrm>
          <a:prstGeom prst="leftBrace">
            <a:avLst>
              <a:gd name="adj1" fmla="val 10012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8359" name="Rectangle 7"/>
          <p:cNvSpPr>
            <a:spLocks noChangeArrowheads="1"/>
          </p:cNvSpPr>
          <p:nvPr/>
        </p:nvSpPr>
        <p:spPr bwMode="auto">
          <a:xfrm>
            <a:off x="5375276" y="4725988"/>
            <a:ext cx="1800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/>
              <a:t>差异</a:t>
            </a:r>
            <a:r>
              <a:rPr lang="en-US" altLang="zh-CN" sz="1800" b="1"/>
              <a:t>——</a:t>
            </a:r>
            <a:r>
              <a:rPr lang="zh-CN" altLang="en-US" sz="1800" b="1"/>
              <a:t>降水</a:t>
            </a:r>
          </a:p>
        </p:txBody>
      </p:sp>
      <p:sp>
        <p:nvSpPr>
          <p:cNvPr id="228360" name="Rectangle 8"/>
          <p:cNvSpPr>
            <a:spLocks noChangeArrowheads="1"/>
          </p:cNvSpPr>
          <p:nvPr/>
        </p:nvSpPr>
        <p:spPr bwMode="auto">
          <a:xfrm>
            <a:off x="4367214" y="5013325"/>
            <a:ext cx="2376487" cy="1219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800" b="1"/>
              <a:t>①</a:t>
            </a:r>
            <a:r>
              <a:rPr lang="zh-CN" altLang="en-US" sz="1800" b="1"/>
              <a:t>年降水量偏小      </a:t>
            </a:r>
            <a:r>
              <a:rPr lang="en-US" altLang="zh-CN" sz="1800" b="1"/>
              <a:t>750—1000mm</a:t>
            </a:r>
          </a:p>
          <a:p>
            <a:pPr eaLnBrk="1" hangingPunct="1"/>
            <a:r>
              <a:rPr lang="en-US" altLang="zh-CN" sz="1800" b="1"/>
              <a:t>②</a:t>
            </a:r>
            <a:r>
              <a:rPr lang="zh-CN" altLang="en-US" sz="1800" b="1"/>
              <a:t>最多月：</a:t>
            </a:r>
            <a:r>
              <a:rPr lang="en-US" altLang="zh-CN" sz="1800" b="1"/>
              <a:t>300</a:t>
            </a:r>
            <a:r>
              <a:rPr lang="zh-CN" altLang="en-US" sz="1800" b="1"/>
              <a:t>左右</a:t>
            </a:r>
          </a:p>
          <a:p>
            <a:pPr eaLnBrk="1" hangingPunct="1"/>
            <a:r>
              <a:rPr lang="en-US" altLang="en-US" sz="1800" b="1"/>
              <a:t>③</a:t>
            </a:r>
            <a:r>
              <a:rPr lang="zh-CN" altLang="en-US" sz="1800" b="1"/>
              <a:t> 降水具有渐变性</a:t>
            </a:r>
          </a:p>
        </p:txBody>
      </p:sp>
      <p:sp>
        <p:nvSpPr>
          <p:cNvPr id="228361" name="Rectangle 9"/>
          <p:cNvSpPr>
            <a:spLocks noChangeArrowheads="1"/>
          </p:cNvSpPr>
          <p:nvPr/>
        </p:nvSpPr>
        <p:spPr bwMode="auto">
          <a:xfrm>
            <a:off x="6743700" y="5013325"/>
            <a:ext cx="2305050" cy="1219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 b="1"/>
              <a:t>①</a:t>
            </a:r>
            <a:r>
              <a:rPr lang="zh-CN" altLang="en-US" sz="1800" b="1"/>
              <a:t>年降水量大</a:t>
            </a:r>
          </a:p>
          <a:p>
            <a:pPr eaLnBrk="1" hangingPunct="1"/>
            <a:r>
              <a:rPr lang="en-US" altLang="zh-CN" sz="1800" b="1"/>
              <a:t>1500—2000mm</a:t>
            </a:r>
          </a:p>
          <a:p>
            <a:pPr eaLnBrk="1" hangingPunct="1"/>
            <a:r>
              <a:rPr lang="en-US" altLang="zh-CN" sz="1800" b="1"/>
              <a:t>②</a:t>
            </a:r>
            <a:r>
              <a:rPr lang="zh-CN" altLang="en-US" sz="1800" b="1"/>
              <a:t>最多月：</a:t>
            </a:r>
            <a:r>
              <a:rPr lang="en-US" altLang="zh-CN" sz="1800" b="1"/>
              <a:t>600</a:t>
            </a:r>
            <a:r>
              <a:rPr lang="zh-CN" altLang="en-US" sz="1800" b="1"/>
              <a:t>左右</a:t>
            </a:r>
          </a:p>
          <a:p>
            <a:pPr eaLnBrk="1" hangingPunct="1"/>
            <a:r>
              <a:rPr lang="zh-CN" altLang="en-US" sz="1800" b="1"/>
              <a:t>③降水具有突发性</a:t>
            </a:r>
          </a:p>
        </p:txBody>
      </p:sp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088" y="1412876"/>
            <a:ext cx="64770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2495550" y="1268413"/>
            <a:ext cx="7488238" cy="33131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38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7" grpId="0" animBg="1"/>
      <p:bldP spid="228358" grpId="0" animBg="1"/>
      <p:bldP spid="228359" grpId="0"/>
      <p:bldP spid="228360" grpId="0" animBg="1"/>
      <p:bldP spid="22836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2351088" y="1125539"/>
            <a:ext cx="7416800" cy="3824287"/>
            <a:chOff x="521" y="709"/>
            <a:chExt cx="4672" cy="2409"/>
          </a:xfrm>
        </p:grpSpPr>
        <p:pic>
          <p:nvPicPr>
            <p:cNvPr id="337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" y="709"/>
              <a:ext cx="1604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754"/>
              <a:ext cx="1602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1" name="Rectangle 5"/>
            <p:cNvSpPr>
              <a:spLocks noChangeArrowheads="1"/>
            </p:cNvSpPr>
            <p:nvPr/>
          </p:nvSpPr>
          <p:spPr bwMode="auto">
            <a:xfrm>
              <a:off x="521" y="754"/>
              <a:ext cx="4672" cy="235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FF"/>
                </a:solidFill>
              </a:endParaRPr>
            </a:p>
          </p:txBody>
        </p:sp>
        <p:pic>
          <p:nvPicPr>
            <p:cNvPr id="3380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0" y="799"/>
              <a:ext cx="1497" cy="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795" name="Text Box 7"/>
          <p:cNvSpPr txBox="1">
            <a:spLocks noChangeArrowheads="1"/>
          </p:cNvSpPr>
          <p:nvPr/>
        </p:nvSpPr>
        <p:spPr bwMode="auto">
          <a:xfrm>
            <a:off x="3432176" y="549276"/>
            <a:ext cx="6048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：亚热带（</a:t>
            </a:r>
            <a:r>
              <a:rPr lang="en-US" altLang="zh-CN" sz="2800" b="1">
                <a:solidFill>
                  <a:srgbClr val="0000FF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ea typeface="黑体" panose="02010609060101010101" pitchFamily="49" charset="-122"/>
              </a:rPr>
              <a:t>+</a:t>
            </a: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温带海洋性气候</a:t>
            </a:r>
            <a:endParaRPr lang="zh-CN" altLang="en-US" sz="2800" b="1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229384" name="Rectangle 8"/>
          <p:cNvSpPr>
            <a:spLocks noChangeArrowheads="1"/>
          </p:cNvSpPr>
          <p:nvPr/>
        </p:nvSpPr>
        <p:spPr bwMode="auto">
          <a:xfrm>
            <a:off x="2424114" y="5013325"/>
            <a:ext cx="2376487" cy="1219200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 b="1"/>
              <a:t>①</a:t>
            </a:r>
            <a:r>
              <a:rPr lang="zh-CN" altLang="en-US" sz="1800" b="1"/>
              <a:t>夏季高温；</a:t>
            </a:r>
          </a:p>
          <a:p>
            <a:pPr eaLnBrk="1" hangingPunct="1"/>
            <a:r>
              <a:rPr lang="zh-CN" altLang="en-US" sz="1800" b="1"/>
              <a:t>②降水季节分配不均（冬雨型）；</a:t>
            </a:r>
          </a:p>
          <a:p>
            <a:pPr eaLnBrk="1" hangingPunct="1"/>
            <a:r>
              <a:rPr lang="zh-CN" altLang="en-US" sz="1800" b="1"/>
              <a:t>③雨热不同期</a:t>
            </a:r>
          </a:p>
        </p:txBody>
      </p:sp>
      <p:sp>
        <p:nvSpPr>
          <p:cNvPr id="229385" name="Rectangle 9"/>
          <p:cNvSpPr>
            <a:spLocks noChangeArrowheads="1"/>
          </p:cNvSpPr>
          <p:nvPr/>
        </p:nvSpPr>
        <p:spPr bwMode="auto">
          <a:xfrm>
            <a:off x="4943475" y="5013325"/>
            <a:ext cx="2520950" cy="1219200"/>
          </a:xfrm>
          <a:prstGeom prst="rect">
            <a:avLst/>
          </a:prstGeom>
          <a:noFill/>
          <a:ln w="28575" algn="ctr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 b="1"/>
              <a:t>①</a:t>
            </a:r>
            <a:r>
              <a:rPr lang="zh-CN" altLang="en-US" sz="1800" b="1"/>
              <a:t>夏季高温；</a:t>
            </a:r>
          </a:p>
          <a:p>
            <a:pPr eaLnBrk="1" hangingPunct="1"/>
            <a:r>
              <a:rPr lang="zh-CN" altLang="en-US" sz="1800" b="1"/>
              <a:t>②降水季节分配不均（夏雨型）；</a:t>
            </a:r>
          </a:p>
          <a:p>
            <a:pPr eaLnBrk="1" hangingPunct="1"/>
            <a:r>
              <a:rPr lang="zh-CN" altLang="en-US" sz="1800" b="1"/>
              <a:t>③雨热同期</a:t>
            </a:r>
          </a:p>
        </p:txBody>
      </p:sp>
      <p:sp>
        <p:nvSpPr>
          <p:cNvPr id="229386" name="Rectangle 10"/>
          <p:cNvSpPr>
            <a:spLocks noChangeArrowheads="1"/>
          </p:cNvSpPr>
          <p:nvPr/>
        </p:nvSpPr>
        <p:spPr bwMode="auto">
          <a:xfrm>
            <a:off x="7751764" y="5013325"/>
            <a:ext cx="2447925" cy="1219200"/>
          </a:xfrm>
          <a:prstGeom prst="rect">
            <a:avLst/>
          </a:prstGeom>
          <a:noFill/>
          <a:ln w="28575" algn="ctr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 b="1"/>
              <a:t>①</a:t>
            </a:r>
            <a:r>
              <a:rPr lang="zh-CN" altLang="en-US" sz="1800" b="1"/>
              <a:t>最热月均温一般</a:t>
            </a:r>
            <a:r>
              <a:rPr lang="en-US" altLang="zh-CN" sz="1800" b="1"/>
              <a:t>20℃</a:t>
            </a:r>
            <a:r>
              <a:rPr lang="zh-CN" altLang="en-US" sz="1800" b="1"/>
              <a:t>左右；</a:t>
            </a:r>
          </a:p>
          <a:p>
            <a:pPr eaLnBrk="1" hangingPunct="1"/>
            <a:r>
              <a:rPr lang="zh-CN" altLang="en-US" sz="1800" b="1"/>
              <a:t>②气温年较差小；</a:t>
            </a:r>
          </a:p>
          <a:p>
            <a:pPr eaLnBrk="1" hangingPunct="1"/>
            <a:r>
              <a:rPr lang="zh-CN" altLang="en-US" sz="1800" b="1"/>
              <a:t>③降水季节分配均匀</a:t>
            </a:r>
          </a:p>
        </p:txBody>
      </p:sp>
    </p:spTree>
    <p:extLst>
      <p:ext uri="{BB962C8B-B14F-4D97-AF65-F5344CB8AC3E}">
        <p14:creationId xmlns:p14="http://schemas.microsoft.com/office/powerpoint/2010/main" val="121944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9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4" grpId="0" animBg="1"/>
      <p:bldP spid="229385" grpId="0" animBg="1"/>
      <p:bldP spid="22938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3432176" y="549276"/>
            <a:ext cx="2881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80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800" b="1">
                <a:solidFill>
                  <a:srgbClr val="008000"/>
                </a:solidFill>
                <a:ea typeface="黑体" panose="02010609060101010101" pitchFamily="49" charset="-122"/>
              </a:rPr>
              <a:t>：温带（</a:t>
            </a:r>
            <a:r>
              <a:rPr lang="en-US" altLang="zh-CN" sz="2800" b="1">
                <a:solidFill>
                  <a:srgbClr val="0080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800" b="1">
                <a:solidFill>
                  <a:srgbClr val="008000"/>
                </a:solidFill>
                <a:ea typeface="黑体" panose="02010609060101010101" pitchFamily="49" charset="-122"/>
              </a:rPr>
              <a:t>）：</a:t>
            </a:r>
          </a:p>
        </p:txBody>
      </p:sp>
      <p:sp>
        <p:nvSpPr>
          <p:cNvPr id="230403" name="Rectangle 3"/>
          <p:cNvSpPr>
            <a:spLocks noChangeArrowheads="1"/>
          </p:cNvSpPr>
          <p:nvPr/>
        </p:nvSpPr>
        <p:spPr bwMode="auto">
          <a:xfrm>
            <a:off x="3287714" y="5229225"/>
            <a:ext cx="23764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降水季风分配不均匀（夏雨）</a:t>
            </a: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3216275" y="1196975"/>
            <a:ext cx="5327650" cy="4032250"/>
            <a:chOff x="1066" y="754"/>
            <a:chExt cx="3356" cy="2540"/>
          </a:xfrm>
        </p:grpSpPr>
        <p:pic>
          <p:nvPicPr>
            <p:cNvPr id="3482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" y="800"/>
              <a:ext cx="216" cy="2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799"/>
              <a:ext cx="2767" cy="2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1066" y="800"/>
              <a:ext cx="3039" cy="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4824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" y="799"/>
              <a:ext cx="408" cy="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1066" y="754"/>
              <a:ext cx="3356" cy="2540"/>
            </a:xfrm>
            <a:prstGeom prst="rect">
              <a:avLst/>
            </a:prstGeom>
            <a:noFill/>
            <a:ln w="38100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85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0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930" name="Group 2"/>
          <p:cNvGraphicFramePr>
            <a:graphicFrameLocks noGrp="1"/>
          </p:cNvGraphicFramePr>
          <p:nvPr/>
        </p:nvGraphicFramePr>
        <p:xfrm>
          <a:off x="1828800" y="0"/>
          <a:ext cx="8459788" cy="4267200"/>
        </p:xfrm>
        <a:graphic>
          <a:graphicData uri="http://schemas.openxmlformats.org/drawingml/2006/table">
            <a:tbl>
              <a:tblPr/>
              <a:tblGrid>
                <a:gridCol w="1066800"/>
                <a:gridCol w="990600"/>
                <a:gridCol w="1295400"/>
                <a:gridCol w="2700338"/>
                <a:gridCol w="2406650"/>
              </a:tblGrid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步骤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依据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因素变化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结论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③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确定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具体气候类型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降水的季节分配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Courier New" pitchFamily="49" charset="0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降水类型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多雨型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Courier New" pitchFamily="49" charset="0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季节分配均匀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年降水量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Courier New" pitchFamily="49" charset="0"/>
                        </a:rPr>
                        <a:t>&gt;2 000mm  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热带雨林气候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50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年降水量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Courier New" pitchFamily="49" charset="0"/>
                        </a:rPr>
                        <a:t>&gt; 700mm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温带海洋性气候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夏雨型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年降水量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Courier New" pitchFamily="49" charset="0"/>
                        </a:rPr>
                        <a:t>&gt;1500mm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热带季风气候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503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年降水量  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Courier New" pitchFamily="49" charset="0"/>
                        </a:rPr>
                        <a:t>750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1 000mm 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热带草原气候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年降水量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Courier New" pitchFamily="49" charset="0"/>
                        </a:rPr>
                        <a:t>&gt; 1000mm 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亚热带季风气候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年降水量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Courier New" pitchFamily="49" charset="0"/>
                        </a:rPr>
                        <a:t>500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800 mm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温带季风气候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2965" name="Rectangle 37"/>
          <p:cNvSpPr>
            <a:spLocks noChangeArrowheads="1"/>
          </p:cNvSpPr>
          <p:nvPr/>
        </p:nvSpPr>
        <p:spPr bwMode="auto">
          <a:xfrm>
            <a:off x="8153400" y="533400"/>
            <a:ext cx="1905000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2966" name="Rectangle 38"/>
          <p:cNvSpPr>
            <a:spLocks noChangeArrowheads="1"/>
          </p:cNvSpPr>
          <p:nvPr/>
        </p:nvSpPr>
        <p:spPr bwMode="auto">
          <a:xfrm>
            <a:off x="8153400" y="1295400"/>
            <a:ext cx="1905000" cy="515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2967" name="Rectangle 39"/>
          <p:cNvSpPr>
            <a:spLocks noChangeArrowheads="1"/>
          </p:cNvSpPr>
          <p:nvPr/>
        </p:nvSpPr>
        <p:spPr bwMode="auto">
          <a:xfrm>
            <a:off x="8153400" y="1930400"/>
            <a:ext cx="1905000" cy="3127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2968" name="Rectangle 40"/>
          <p:cNvSpPr>
            <a:spLocks noChangeArrowheads="1"/>
          </p:cNvSpPr>
          <p:nvPr/>
        </p:nvSpPr>
        <p:spPr bwMode="auto">
          <a:xfrm>
            <a:off x="8229600" y="2590800"/>
            <a:ext cx="1905000" cy="515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2969" name="Rectangle 41"/>
          <p:cNvSpPr>
            <a:spLocks noChangeArrowheads="1"/>
          </p:cNvSpPr>
          <p:nvPr/>
        </p:nvSpPr>
        <p:spPr bwMode="auto">
          <a:xfrm>
            <a:off x="8153400" y="3276600"/>
            <a:ext cx="1981200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2970" name="Rectangle 42"/>
          <p:cNvSpPr>
            <a:spLocks noChangeArrowheads="1"/>
          </p:cNvSpPr>
          <p:nvPr/>
        </p:nvSpPr>
        <p:spPr bwMode="auto">
          <a:xfrm>
            <a:off x="8229600" y="3886200"/>
            <a:ext cx="1905000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2971" name="Group 43"/>
          <p:cNvGraphicFramePr>
            <a:graphicFrameLocks noGrp="1"/>
          </p:cNvGraphicFramePr>
          <p:nvPr/>
        </p:nvGraphicFramePr>
        <p:xfrm>
          <a:off x="1828800" y="4267200"/>
          <a:ext cx="8458200" cy="2514600"/>
        </p:xfrm>
        <a:graphic>
          <a:graphicData uri="http://schemas.openxmlformats.org/drawingml/2006/table">
            <a:tbl>
              <a:tblPr/>
              <a:tblGrid>
                <a:gridCol w="1066800"/>
                <a:gridCol w="990600"/>
                <a:gridCol w="1295400"/>
                <a:gridCol w="2667000"/>
                <a:gridCol w="2438400"/>
              </a:tblGrid>
              <a:tr h="914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冬雨型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年降水量      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Courier New" pitchFamily="49" charset="0"/>
                        </a:rPr>
                        <a:t>300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1 000mm 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地中海气候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02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少雨型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Courier New" pitchFamily="49" charset="0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终年少雨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年降水量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Courier New" pitchFamily="49" charset="0"/>
                        </a:rPr>
                        <a:t>&lt; 250mm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热带沙漠气候、     温带大陆性气候、  极地气候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65863" marR="6586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2989" name="Rectangle 61"/>
          <p:cNvSpPr>
            <a:spLocks noChangeArrowheads="1"/>
          </p:cNvSpPr>
          <p:nvPr/>
        </p:nvSpPr>
        <p:spPr bwMode="auto">
          <a:xfrm>
            <a:off x="8153400" y="4495800"/>
            <a:ext cx="1905000" cy="515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2990" name="Rectangle 62"/>
          <p:cNvSpPr>
            <a:spLocks noChangeArrowheads="1"/>
          </p:cNvSpPr>
          <p:nvPr/>
        </p:nvSpPr>
        <p:spPr bwMode="auto">
          <a:xfrm>
            <a:off x="8001000" y="5334000"/>
            <a:ext cx="22098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798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529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52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52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2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529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52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252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2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52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52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decel="100000"/>
                                        <p:tgtEl>
                                          <p:spTgt spid="252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2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529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52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252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2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529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52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decel="100000"/>
                                        <p:tgtEl>
                                          <p:spTgt spid="252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2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529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52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252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2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529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52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decel="100000"/>
                                        <p:tgtEl>
                                          <p:spTgt spid="252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2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529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52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252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2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65" grpId="0" animBg="1"/>
      <p:bldP spid="252966" grpId="0" animBg="1"/>
      <p:bldP spid="252967" grpId="0" animBg="1"/>
      <p:bldP spid="252968" grpId="0" animBg="1"/>
      <p:bldP spid="252969" grpId="0" animBg="1"/>
      <p:bldP spid="252970" grpId="0" animBg="1"/>
      <p:bldP spid="252989" grpId="0" animBg="1"/>
      <p:bldP spid="25299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2495550" y="101601"/>
            <a:ext cx="741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变式组</a:t>
            </a: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：变率范围图</a:t>
            </a:r>
          </a:p>
        </p:txBody>
      </p:sp>
      <p:pic>
        <p:nvPicPr>
          <p:cNvPr id="37891" name="Picture 3" descr="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5" t="19434" r="27762" b="68034"/>
          <a:stretch>
            <a:fillRect/>
          </a:stretch>
        </p:blipFill>
        <p:spPr bwMode="auto">
          <a:xfrm>
            <a:off x="4008438" y="765176"/>
            <a:ext cx="3313112" cy="28289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12134" r="52321" b="78918"/>
          <a:stretch>
            <a:fillRect/>
          </a:stretch>
        </p:blipFill>
        <p:spPr bwMode="auto">
          <a:xfrm>
            <a:off x="2208213" y="3644900"/>
            <a:ext cx="7200900" cy="2997200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136776" y="692150"/>
            <a:ext cx="7415213" cy="59499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4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G:/气候专题训练.files/20040803225158373.jpg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196975"/>
            <a:ext cx="5703888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371851" y="5259388"/>
            <a:ext cx="4921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</a:rPr>
              <a:t>甲</a:t>
            </a:r>
          </a:p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</a:rPr>
              <a:t>乙</a:t>
            </a:r>
          </a:p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</a:rPr>
              <a:t>丙</a:t>
            </a:r>
          </a:p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</a:rPr>
              <a:t>丁</a:t>
            </a:r>
          </a:p>
        </p:txBody>
      </p:sp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4367213" y="637222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Tahoma" panose="020B0604030504040204" pitchFamily="34" charset="0"/>
              </a:rPr>
              <a:t>热带雨林气候</a:t>
            </a:r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4367213" y="5218113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Tahoma" panose="020B0604030504040204" pitchFamily="34" charset="0"/>
              </a:rPr>
              <a:t>温带季风气候</a:t>
            </a:r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4367214" y="5991225"/>
            <a:ext cx="202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latin typeface="Tahoma" panose="020B0604030504040204" pitchFamily="34" charset="0"/>
              </a:rPr>
              <a:t>热带沙漠气候</a:t>
            </a:r>
          </a:p>
        </p:txBody>
      </p:sp>
      <p:sp>
        <p:nvSpPr>
          <p:cNvPr id="121863" name="Rectangle 7"/>
          <p:cNvSpPr>
            <a:spLocks noChangeArrowheads="1"/>
          </p:cNvSpPr>
          <p:nvPr/>
        </p:nvSpPr>
        <p:spPr bwMode="auto">
          <a:xfrm>
            <a:off x="4367214" y="5618163"/>
            <a:ext cx="1716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latin typeface="Tahoma" panose="020B0604030504040204" pitchFamily="34" charset="0"/>
              </a:rPr>
              <a:t>地中海气候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2133601" y="228601"/>
            <a:ext cx="79914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判断四地气候类型</a:t>
            </a:r>
          </a:p>
        </p:txBody>
      </p:sp>
    </p:spTree>
    <p:extLst>
      <p:ext uri="{BB962C8B-B14F-4D97-AF65-F5344CB8AC3E}">
        <p14:creationId xmlns:p14="http://schemas.microsoft.com/office/powerpoint/2010/main" val="3357770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0" grpId="0" autoUpdateAnimBg="0"/>
      <p:bldP spid="121861" grpId="0" autoUpdateAnimBg="0"/>
      <p:bldP spid="121862" grpId="0" autoUpdateAnimBg="0"/>
      <p:bldP spid="121863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209800" y="1274764"/>
          <a:ext cx="8229600" cy="535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位图图像" r:id="rId3" imgW="1961905" imgH="1276190" progId="Paint.Picture">
                  <p:embed/>
                </p:oleObj>
              </mc:Choice>
              <mc:Fallback>
                <p:oleObj name="位图图像" r:id="rId3" imgW="1961905" imgH="12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274764"/>
                        <a:ext cx="8229600" cy="535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905000" y="381000"/>
            <a:ext cx="762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752600" y="228600"/>
            <a:ext cx="434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变式六</a:t>
            </a:r>
            <a:r>
              <a:rPr kumimoji="1" lang="en-US" altLang="zh-CN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位置式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4724400" y="228600"/>
            <a:ext cx="6477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 (P</a:t>
            </a:r>
            <a:r>
              <a:rPr kumimoji="1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点位于大陆与大洋的交界处</a:t>
            </a:r>
            <a:r>
              <a:rPr kumimoji="1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4220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6" descr="说明: H2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792" y="1321935"/>
            <a:ext cx="9767070" cy="422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888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WordArt 2"/>
          <p:cNvSpPr>
            <a:spLocks noChangeArrowheads="1" noChangeShapeType="1" noTextEdit="1"/>
          </p:cNvSpPr>
          <p:nvPr/>
        </p:nvSpPr>
        <p:spPr bwMode="auto">
          <a:xfrm>
            <a:off x="1847850" y="260350"/>
            <a:ext cx="3240088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气温的变化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774826" y="908050"/>
            <a:ext cx="3806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3300"/>
                </a:solidFill>
                <a:ea typeface="黑体" panose="02010609060101010101" pitchFamily="49" charset="-122"/>
              </a:rPr>
              <a:t>气温的日变化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72038" y="908050"/>
            <a:ext cx="3816350" cy="647700"/>
            <a:chOff x="3334" y="618"/>
            <a:chExt cx="2404" cy="408"/>
          </a:xfrm>
        </p:grpSpPr>
        <p:sp>
          <p:nvSpPr>
            <p:cNvPr id="15424" name="Rectangle 5"/>
            <p:cNvSpPr>
              <a:spLocks noChangeArrowheads="1"/>
            </p:cNvSpPr>
            <p:nvPr/>
          </p:nvSpPr>
          <p:spPr bwMode="auto">
            <a:xfrm>
              <a:off x="3696" y="618"/>
              <a:ext cx="204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rgbClr val="0000FF"/>
                  </a:solidFill>
                  <a:ea typeface="黑体" panose="02010609060101010101" pitchFamily="49" charset="-122"/>
                </a:rPr>
                <a:t>气温的日较差</a:t>
              </a:r>
            </a:p>
          </p:txBody>
        </p:sp>
        <p:sp>
          <p:nvSpPr>
            <p:cNvPr id="15425" name="Line 6"/>
            <p:cNvSpPr>
              <a:spLocks noChangeShapeType="1"/>
            </p:cNvSpPr>
            <p:nvPr/>
          </p:nvSpPr>
          <p:spPr bwMode="auto">
            <a:xfrm>
              <a:off x="3334" y="845"/>
              <a:ext cx="363" cy="0"/>
            </a:xfrm>
            <a:prstGeom prst="line">
              <a:avLst/>
            </a:prstGeom>
            <a:noFill/>
            <a:ln w="50800">
              <a:solidFill>
                <a:srgbClr val="FF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151" name="Line 7"/>
          <p:cNvSpPr>
            <a:spLocks noChangeShapeType="1"/>
          </p:cNvSpPr>
          <p:nvPr/>
        </p:nvSpPr>
        <p:spPr bwMode="auto">
          <a:xfrm flipV="1">
            <a:off x="6311900" y="2203450"/>
            <a:ext cx="0" cy="2376488"/>
          </a:xfrm>
          <a:prstGeom prst="line">
            <a:avLst/>
          </a:prstGeom>
          <a:noFill/>
          <a:ln w="539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V="1">
            <a:off x="5016500" y="2708275"/>
            <a:ext cx="0" cy="1874838"/>
          </a:xfrm>
          <a:prstGeom prst="line">
            <a:avLst/>
          </a:prstGeom>
          <a:noFill/>
          <a:ln w="571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575051" y="1554164"/>
            <a:ext cx="4824413" cy="3443287"/>
            <a:chOff x="1292" y="1161"/>
            <a:chExt cx="3039" cy="2169"/>
          </a:xfrm>
        </p:grpSpPr>
        <p:grpSp>
          <p:nvGrpSpPr>
            <p:cNvPr id="15373" name="Group 10"/>
            <p:cNvGrpSpPr>
              <a:grpSpLocks/>
            </p:cNvGrpSpPr>
            <p:nvPr/>
          </p:nvGrpSpPr>
          <p:grpSpPr bwMode="auto">
            <a:xfrm>
              <a:off x="1292" y="1161"/>
              <a:ext cx="3039" cy="2169"/>
              <a:chOff x="1066" y="1207"/>
              <a:chExt cx="3039" cy="2169"/>
            </a:xfrm>
          </p:grpSpPr>
          <p:sp>
            <p:nvSpPr>
              <p:cNvPr id="15375" name="Line 11"/>
              <p:cNvSpPr>
                <a:spLocks noChangeShapeType="1"/>
              </p:cNvSpPr>
              <p:nvPr/>
            </p:nvSpPr>
            <p:spPr bwMode="auto">
              <a:xfrm>
                <a:off x="1519" y="1525"/>
                <a:ext cx="0" cy="16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6" name="Line 12"/>
              <p:cNvSpPr>
                <a:spLocks noChangeShapeType="1"/>
              </p:cNvSpPr>
              <p:nvPr/>
            </p:nvSpPr>
            <p:spPr bwMode="auto">
              <a:xfrm>
                <a:off x="1519" y="3158"/>
                <a:ext cx="22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5377" name="Group 13"/>
              <p:cNvGrpSpPr>
                <a:grpSpLocks/>
              </p:cNvGrpSpPr>
              <p:nvPr/>
            </p:nvGrpSpPr>
            <p:grpSpPr bwMode="auto">
              <a:xfrm>
                <a:off x="1701" y="3091"/>
                <a:ext cx="2041" cy="44"/>
                <a:chOff x="1701" y="3203"/>
                <a:chExt cx="2041" cy="46"/>
              </a:xfrm>
            </p:grpSpPr>
            <p:sp>
              <p:nvSpPr>
                <p:cNvPr id="15412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701" y="3203"/>
                  <a:ext cx="0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3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882" y="3203"/>
                  <a:ext cx="0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4" name="Line 16"/>
                <p:cNvSpPr>
                  <a:spLocks noChangeShapeType="1"/>
                </p:cNvSpPr>
                <p:nvPr/>
              </p:nvSpPr>
              <p:spPr bwMode="auto">
                <a:xfrm flipH="1" flipV="1">
                  <a:off x="2064" y="3203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5" name="Line 17"/>
                <p:cNvSpPr>
                  <a:spLocks noChangeShapeType="1"/>
                </p:cNvSpPr>
                <p:nvPr/>
              </p:nvSpPr>
              <p:spPr bwMode="auto">
                <a:xfrm flipH="1" flipV="1">
                  <a:off x="2245" y="3203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6" name="Line 18"/>
                <p:cNvSpPr>
                  <a:spLocks noChangeShapeType="1"/>
                </p:cNvSpPr>
                <p:nvPr/>
              </p:nvSpPr>
              <p:spPr bwMode="auto">
                <a:xfrm flipH="1" flipV="1">
                  <a:off x="2426" y="3203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7" name="Line 19"/>
                <p:cNvSpPr>
                  <a:spLocks noChangeShapeType="1"/>
                </p:cNvSpPr>
                <p:nvPr/>
              </p:nvSpPr>
              <p:spPr bwMode="auto">
                <a:xfrm flipH="1" flipV="1">
                  <a:off x="2608" y="3203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8" name="Line 20"/>
                <p:cNvSpPr>
                  <a:spLocks noChangeShapeType="1"/>
                </p:cNvSpPr>
                <p:nvPr/>
              </p:nvSpPr>
              <p:spPr bwMode="auto">
                <a:xfrm flipH="1" flipV="1">
                  <a:off x="3379" y="3203"/>
                  <a:ext cx="0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9" name="Line 21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3203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0" name="Line 22"/>
                <p:cNvSpPr>
                  <a:spLocks noChangeShapeType="1"/>
                </p:cNvSpPr>
                <p:nvPr/>
              </p:nvSpPr>
              <p:spPr bwMode="auto">
                <a:xfrm flipH="1" flipV="1">
                  <a:off x="2789" y="3203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1" name="Line 23"/>
                <p:cNvSpPr>
                  <a:spLocks noChangeShapeType="1"/>
                </p:cNvSpPr>
                <p:nvPr/>
              </p:nvSpPr>
              <p:spPr bwMode="auto">
                <a:xfrm flipH="1" flipV="1">
                  <a:off x="2971" y="3203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2" name="Line 24"/>
                <p:cNvSpPr>
                  <a:spLocks noChangeShapeType="1"/>
                </p:cNvSpPr>
                <p:nvPr/>
              </p:nvSpPr>
              <p:spPr bwMode="auto">
                <a:xfrm flipH="1" flipV="1">
                  <a:off x="3560" y="3203"/>
                  <a:ext cx="0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3" name="Line 25"/>
                <p:cNvSpPr>
                  <a:spLocks noChangeShapeType="1"/>
                </p:cNvSpPr>
                <p:nvPr/>
              </p:nvSpPr>
              <p:spPr bwMode="auto">
                <a:xfrm flipH="1" flipV="1">
                  <a:off x="3742" y="3203"/>
                  <a:ext cx="0" cy="4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378" name="Group 26"/>
              <p:cNvGrpSpPr>
                <a:grpSpLocks/>
              </p:cNvGrpSpPr>
              <p:nvPr/>
            </p:nvGrpSpPr>
            <p:grpSpPr bwMode="auto">
              <a:xfrm flipH="1">
                <a:off x="1519" y="1615"/>
                <a:ext cx="44" cy="1361"/>
                <a:chOff x="1519" y="1797"/>
                <a:chExt cx="91" cy="1588"/>
              </a:xfrm>
            </p:grpSpPr>
            <p:sp>
              <p:nvSpPr>
                <p:cNvPr id="15404" name="Line 27"/>
                <p:cNvSpPr>
                  <a:spLocks noChangeShapeType="1"/>
                </p:cNvSpPr>
                <p:nvPr/>
              </p:nvSpPr>
              <p:spPr bwMode="auto">
                <a:xfrm>
                  <a:off x="1519" y="3385"/>
                  <a:ext cx="9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05" name="Line 28"/>
                <p:cNvSpPr>
                  <a:spLocks noChangeShapeType="1"/>
                </p:cNvSpPr>
                <p:nvPr/>
              </p:nvSpPr>
              <p:spPr bwMode="auto">
                <a:xfrm>
                  <a:off x="1519" y="3158"/>
                  <a:ext cx="9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06" name="Line 29"/>
                <p:cNvSpPr>
                  <a:spLocks noChangeShapeType="1"/>
                </p:cNvSpPr>
                <p:nvPr/>
              </p:nvSpPr>
              <p:spPr bwMode="auto">
                <a:xfrm>
                  <a:off x="1519" y="2931"/>
                  <a:ext cx="9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07" name="Line 30"/>
                <p:cNvSpPr>
                  <a:spLocks noChangeShapeType="1"/>
                </p:cNvSpPr>
                <p:nvPr/>
              </p:nvSpPr>
              <p:spPr bwMode="auto">
                <a:xfrm>
                  <a:off x="1519" y="2704"/>
                  <a:ext cx="9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08" name="Line 31"/>
                <p:cNvSpPr>
                  <a:spLocks noChangeShapeType="1"/>
                </p:cNvSpPr>
                <p:nvPr/>
              </p:nvSpPr>
              <p:spPr bwMode="auto">
                <a:xfrm>
                  <a:off x="1519" y="2478"/>
                  <a:ext cx="9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09" name="Line 32"/>
                <p:cNvSpPr>
                  <a:spLocks noChangeShapeType="1"/>
                </p:cNvSpPr>
                <p:nvPr/>
              </p:nvSpPr>
              <p:spPr bwMode="auto">
                <a:xfrm>
                  <a:off x="1519" y="2251"/>
                  <a:ext cx="9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0" name="Line 33"/>
                <p:cNvSpPr>
                  <a:spLocks noChangeShapeType="1"/>
                </p:cNvSpPr>
                <p:nvPr/>
              </p:nvSpPr>
              <p:spPr bwMode="auto">
                <a:xfrm>
                  <a:off x="1519" y="2024"/>
                  <a:ext cx="9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1" name="Line 34"/>
                <p:cNvSpPr>
                  <a:spLocks noChangeShapeType="1"/>
                </p:cNvSpPr>
                <p:nvPr/>
              </p:nvSpPr>
              <p:spPr bwMode="auto">
                <a:xfrm>
                  <a:off x="1519" y="1797"/>
                  <a:ext cx="9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379" name="Group 35"/>
              <p:cNvGrpSpPr>
                <a:grpSpLocks/>
              </p:cNvGrpSpPr>
              <p:nvPr/>
            </p:nvGrpSpPr>
            <p:grpSpPr bwMode="auto">
              <a:xfrm>
                <a:off x="1066" y="1207"/>
                <a:ext cx="680" cy="2039"/>
                <a:chOff x="1066" y="1298"/>
                <a:chExt cx="680" cy="2407"/>
              </a:xfrm>
            </p:grpSpPr>
            <p:sp>
              <p:nvSpPr>
                <p:cNvPr id="15394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383" y="2795"/>
                  <a:ext cx="136" cy="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/>
                    <a:t>5</a:t>
                  </a:r>
                </a:p>
              </p:txBody>
            </p:sp>
            <p:sp>
              <p:nvSpPr>
                <p:cNvPr id="1539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1292" y="2570"/>
                  <a:ext cx="272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/>
                    <a:t>10</a:t>
                  </a:r>
                </a:p>
              </p:txBody>
            </p:sp>
            <p:sp>
              <p:nvSpPr>
                <p:cNvPr id="15396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292" y="2341"/>
                  <a:ext cx="272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/>
                    <a:t>15</a:t>
                  </a:r>
                </a:p>
              </p:txBody>
            </p:sp>
            <p:sp>
              <p:nvSpPr>
                <p:cNvPr id="15397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292" y="2115"/>
                  <a:ext cx="273" cy="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/>
                    <a:t>20</a:t>
                  </a:r>
                </a:p>
              </p:txBody>
            </p:sp>
            <p:sp>
              <p:nvSpPr>
                <p:cNvPr id="15398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292" y="1888"/>
                  <a:ext cx="272" cy="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/>
                    <a:t>25</a:t>
                  </a:r>
                </a:p>
              </p:txBody>
            </p:sp>
            <p:sp>
              <p:nvSpPr>
                <p:cNvPr id="1539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292" y="1660"/>
                  <a:ext cx="272" cy="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/>
                    <a:t>30</a:t>
                  </a:r>
                </a:p>
              </p:txBody>
            </p:sp>
            <p:sp>
              <p:nvSpPr>
                <p:cNvPr id="15400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1383" y="3022"/>
                  <a:ext cx="136" cy="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/>
                    <a:t>0</a:t>
                  </a:r>
                </a:p>
              </p:txBody>
            </p:sp>
            <p:sp>
              <p:nvSpPr>
                <p:cNvPr id="1540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1292" y="3251"/>
                  <a:ext cx="226" cy="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/>
                    <a:t>-5</a:t>
                  </a:r>
                </a:p>
              </p:txBody>
            </p:sp>
            <p:sp>
              <p:nvSpPr>
                <p:cNvPr id="1540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1202" y="3476"/>
                  <a:ext cx="362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/>
                    <a:t>-10</a:t>
                  </a:r>
                </a:p>
              </p:txBody>
            </p:sp>
            <p:sp>
              <p:nvSpPr>
                <p:cNvPr id="15403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1066" y="1298"/>
                  <a:ext cx="680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2400" b="1"/>
                    <a:t>气温℃</a:t>
                  </a:r>
                </a:p>
              </p:txBody>
            </p:sp>
          </p:grpSp>
          <p:grpSp>
            <p:nvGrpSpPr>
              <p:cNvPr id="15380" name="Group 46"/>
              <p:cNvGrpSpPr>
                <a:grpSpLocks/>
              </p:cNvGrpSpPr>
              <p:nvPr/>
            </p:nvGrpSpPr>
            <p:grpSpPr bwMode="auto">
              <a:xfrm>
                <a:off x="1655" y="3022"/>
                <a:ext cx="2450" cy="354"/>
                <a:chOff x="1655" y="3022"/>
                <a:chExt cx="2450" cy="354"/>
              </a:xfrm>
            </p:grpSpPr>
            <p:sp>
              <p:nvSpPr>
                <p:cNvPr id="15381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1655" y="3203"/>
                  <a:ext cx="138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2</a:t>
                  </a:r>
                </a:p>
              </p:txBody>
            </p:sp>
            <p:sp>
              <p:nvSpPr>
                <p:cNvPr id="15382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837" y="3203"/>
                  <a:ext cx="139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4</a:t>
                  </a:r>
                </a:p>
              </p:txBody>
            </p:sp>
            <p:sp>
              <p:nvSpPr>
                <p:cNvPr id="1538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2018" y="3203"/>
                  <a:ext cx="138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6</a:t>
                  </a:r>
                </a:p>
              </p:txBody>
            </p:sp>
            <p:sp>
              <p:nvSpPr>
                <p:cNvPr id="1538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200" y="3203"/>
                  <a:ext cx="139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8</a:t>
                  </a:r>
                </a:p>
              </p:txBody>
            </p:sp>
            <p:sp>
              <p:nvSpPr>
                <p:cNvPr id="15385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349" y="3203"/>
                  <a:ext cx="171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10</a:t>
                  </a:r>
                </a:p>
              </p:txBody>
            </p:sp>
            <p:sp>
              <p:nvSpPr>
                <p:cNvPr id="15386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2520" y="3203"/>
                  <a:ext cx="189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12</a:t>
                  </a:r>
                </a:p>
              </p:txBody>
            </p:sp>
            <p:sp>
              <p:nvSpPr>
                <p:cNvPr id="15387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3690" y="3203"/>
                  <a:ext cx="179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24</a:t>
                  </a:r>
                </a:p>
              </p:txBody>
            </p:sp>
            <p:sp>
              <p:nvSpPr>
                <p:cNvPr id="15388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720" y="3203"/>
                  <a:ext cx="171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14</a:t>
                  </a:r>
                </a:p>
              </p:txBody>
            </p:sp>
            <p:sp>
              <p:nvSpPr>
                <p:cNvPr id="15389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2904" y="3203"/>
                  <a:ext cx="189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16</a:t>
                  </a:r>
                </a:p>
              </p:txBody>
            </p:sp>
            <p:sp>
              <p:nvSpPr>
                <p:cNvPr id="15390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3093" y="3203"/>
                  <a:ext cx="161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18</a:t>
                  </a:r>
                </a:p>
              </p:txBody>
            </p:sp>
            <p:sp>
              <p:nvSpPr>
                <p:cNvPr id="15391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3296" y="3203"/>
                  <a:ext cx="168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20</a:t>
                  </a:r>
                </a:p>
              </p:txBody>
            </p:sp>
            <p:sp>
              <p:nvSpPr>
                <p:cNvPr id="15392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499" y="3203"/>
                  <a:ext cx="173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/>
                    <a:t>22</a:t>
                  </a:r>
                </a:p>
              </p:txBody>
            </p:sp>
            <p:sp>
              <p:nvSpPr>
                <p:cNvPr id="15393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3921" y="3022"/>
                  <a:ext cx="184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2400" b="1"/>
                    <a:t>时</a:t>
                  </a:r>
                </a:p>
              </p:txBody>
            </p:sp>
          </p:grpSp>
        </p:grpSp>
        <p:sp>
          <p:nvSpPr>
            <p:cNvPr id="15374" name="Freeform 60"/>
            <p:cNvSpPr>
              <a:spLocks/>
            </p:cNvSpPr>
            <p:nvPr/>
          </p:nvSpPr>
          <p:spPr bwMode="auto">
            <a:xfrm>
              <a:off x="1791" y="1567"/>
              <a:ext cx="2161" cy="344"/>
            </a:xfrm>
            <a:custGeom>
              <a:avLst/>
              <a:gdLst>
                <a:gd name="T0" fmla="*/ 0 w 2161"/>
                <a:gd name="T1" fmla="*/ 184 h 344"/>
                <a:gd name="T2" fmla="*/ 314 w 2161"/>
                <a:gd name="T3" fmla="*/ 321 h 344"/>
                <a:gd name="T4" fmla="*/ 496 w 2161"/>
                <a:gd name="T5" fmla="*/ 321 h 344"/>
                <a:gd name="T6" fmla="*/ 659 w 2161"/>
                <a:gd name="T7" fmla="*/ 262 h 344"/>
                <a:gd name="T8" fmla="*/ 896 w 2161"/>
                <a:gd name="T9" fmla="*/ 115 h 344"/>
                <a:gd name="T10" fmla="*/ 1021 w 2161"/>
                <a:gd name="T11" fmla="*/ 36 h 344"/>
                <a:gd name="T12" fmla="*/ 1224 w 2161"/>
                <a:gd name="T13" fmla="*/ 2 h 344"/>
                <a:gd name="T14" fmla="*/ 1371 w 2161"/>
                <a:gd name="T15" fmla="*/ 25 h 344"/>
                <a:gd name="T16" fmla="*/ 1551 w 2161"/>
                <a:gd name="T17" fmla="*/ 115 h 344"/>
                <a:gd name="T18" fmla="*/ 1777 w 2161"/>
                <a:gd name="T19" fmla="*/ 160 h 344"/>
                <a:gd name="T20" fmla="*/ 1935 w 2161"/>
                <a:gd name="T21" fmla="*/ 171 h 344"/>
                <a:gd name="T22" fmla="*/ 2161 w 2161"/>
                <a:gd name="T23" fmla="*/ 171 h 3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61"/>
                <a:gd name="T37" fmla="*/ 0 h 344"/>
                <a:gd name="T38" fmla="*/ 2161 w 2161"/>
                <a:gd name="T39" fmla="*/ 344 h 34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1" h="344">
                  <a:moveTo>
                    <a:pt x="0" y="184"/>
                  </a:moveTo>
                  <a:cubicBezTo>
                    <a:pt x="50" y="207"/>
                    <a:pt x="231" y="298"/>
                    <a:pt x="314" y="321"/>
                  </a:cubicBezTo>
                  <a:cubicBezTo>
                    <a:pt x="397" y="344"/>
                    <a:pt x="439" y="331"/>
                    <a:pt x="496" y="321"/>
                  </a:cubicBezTo>
                  <a:cubicBezTo>
                    <a:pt x="553" y="311"/>
                    <a:pt x="592" y="296"/>
                    <a:pt x="659" y="262"/>
                  </a:cubicBezTo>
                  <a:cubicBezTo>
                    <a:pt x="726" y="228"/>
                    <a:pt x="836" y="153"/>
                    <a:pt x="896" y="115"/>
                  </a:cubicBezTo>
                  <a:cubicBezTo>
                    <a:pt x="956" y="77"/>
                    <a:pt x="966" y="55"/>
                    <a:pt x="1021" y="36"/>
                  </a:cubicBezTo>
                  <a:cubicBezTo>
                    <a:pt x="1076" y="17"/>
                    <a:pt x="1166" y="4"/>
                    <a:pt x="1224" y="2"/>
                  </a:cubicBezTo>
                  <a:cubicBezTo>
                    <a:pt x="1282" y="0"/>
                    <a:pt x="1317" y="6"/>
                    <a:pt x="1371" y="25"/>
                  </a:cubicBezTo>
                  <a:cubicBezTo>
                    <a:pt x="1425" y="44"/>
                    <a:pt x="1483" y="93"/>
                    <a:pt x="1551" y="115"/>
                  </a:cubicBezTo>
                  <a:cubicBezTo>
                    <a:pt x="1619" y="137"/>
                    <a:pt x="1713" y="151"/>
                    <a:pt x="1777" y="160"/>
                  </a:cubicBezTo>
                  <a:cubicBezTo>
                    <a:pt x="1841" y="169"/>
                    <a:pt x="1871" y="169"/>
                    <a:pt x="1935" y="171"/>
                  </a:cubicBezTo>
                  <a:cubicBezTo>
                    <a:pt x="1999" y="173"/>
                    <a:pt x="2114" y="171"/>
                    <a:pt x="2161" y="171"/>
                  </a:cubicBezTo>
                </a:path>
              </a:pathLst>
            </a:custGeom>
            <a:noFill/>
            <a:ln w="793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205" name="AutoShape 61"/>
          <p:cNvSpPr>
            <a:spLocks/>
          </p:cNvSpPr>
          <p:nvPr/>
        </p:nvSpPr>
        <p:spPr bwMode="auto">
          <a:xfrm>
            <a:off x="2135189" y="2708275"/>
            <a:ext cx="1368425" cy="1944688"/>
          </a:xfrm>
          <a:prstGeom prst="borderCallout2">
            <a:avLst>
              <a:gd name="adj1" fmla="val 9551"/>
              <a:gd name="adj2" fmla="val 105569"/>
              <a:gd name="adj3" fmla="val 9551"/>
              <a:gd name="adj4" fmla="val 182597"/>
              <a:gd name="adj5" fmla="val 3347"/>
              <a:gd name="adj6" fmla="val 208005"/>
            </a:avLst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/>
              <a:t>最低气温出现在</a:t>
            </a:r>
            <a:r>
              <a:rPr lang="zh-CN" altLang="en-US" sz="2800" b="1">
                <a:solidFill>
                  <a:srgbClr val="0000CC"/>
                </a:solidFill>
                <a:ea typeface="楷体_GB2312" pitchFamily="49" charset="-122"/>
              </a:rPr>
              <a:t>日出前后</a:t>
            </a:r>
          </a:p>
          <a:p>
            <a:pPr algn="ctr" eaLnBrk="1" hangingPunct="1"/>
            <a:endParaRPr lang="en-US" altLang="zh-CN" b="1"/>
          </a:p>
        </p:txBody>
      </p:sp>
      <p:sp>
        <p:nvSpPr>
          <p:cNvPr id="6206" name="AutoShape 62"/>
          <p:cNvSpPr>
            <a:spLocks/>
          </p:cNvSpPr>
          <p:nvPr/>
        </p:nvSpPr>
        <p:spPr bwMode="auto">
          <a:xfrm>
            <a:off x="8543926" y="2708275"/>
            <a:ext cx="1368425" cy="1944688"/>
          </a:xfrm>
          <a:prstGeom prst="borderCallout2">
            <a:avLst>
              <a:gd name="adj1" fmla="val 9551"/>
              <a:gd name="adj2" fmla="val -5569"/>
              <a:gd name="adj3" fmla="val 9551"/>
              <a:gd name="adj4" fmla="val -79931"/>
              <a:gd name="adj5" fmla="val -25958"/>
              <a:gd name="adj6" fmla="val -162759"/>
            </a:avLst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/>
              <a:t>最高气温出现在</a:t>
            </a: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午后</a:t>
            </a:r>
            <a:r>
              <a:rPr lang="en-US" altLang="zh-CN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14</a:t>
            </a:r>
            <a:r>
              <a:rPr lang="zh-CN" altLang="en-US" sz="28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时</a:t>
            </a:r>
          </a:p>
          <a:p>
            <a:pPr algn="ctr" eaLnBrk="1" hangingPunct="1"/>
            <a:endParaRPr lang="en-US" altLang="zh-CN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207" name="Text Box 63"/>
          <p:cNvSpPr txBox="1">
            <a:spLocks noChangeArrowheads="1"/>
          </p:cNvSpPr>
          <p:nvPr/>
        </p:nvSpPr>
        <p:spPr bwMode="auto">
          <a:xfrm>
            <a:off x="1631951" y="5156200"/>
            <a:ext cx="96488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800000"/>
                </a:solidFill>
                <a:ea typeface="仿宋_GB2312" pitchFamily="49" charset="-122"/>
              </a:rPr>
              <a:t>问：一天中，最低气温和最高气温分别出现在什么时间？</a:t>
            </a:r>
          </a:p>
        </p:txBody>
      </p:sp>
      <p:sp>
        <p:nvSpPr>
          <p:cNvPr id="6208" name="Text Box 64"/>
          <p:cNvSpPr txBox="1">
            <a:spLocks noChangeArrowheads="1"/>
          </p:cNvSpPr>
          <p:nvPr/>
        </p:nvSpPr>
        <p:spPr bwMode="auto">
          <a:xfrm>
            <a:off x="1631951" y="5737226"/>
            <a:ext cx="885666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800000"/>
                </a:solidFill>
                <a:ea typeface="仿宋_GB2312" pitchFamily="49" charset="-122"/>
              </a:rPr>
              <a:t>问：一天中，陆地与海洋的最低气温和最高气温出现的时间相同吗？一年中呢？</a:t>
            </a:r>
          </a:p>
        </p:txBody>
      </p:sp>
      <p:sp>
        <p:nvSpPr>
          <p:cNvPr id="6209" name="Text Box 65"/>
          <p:cNvSpPr txBox="1">
            <a:spLocks noChangeArrowheads="1"/>
          </p:cNvSpPr>
          <p:nvPr/>
        </p:nvSpPr>
        <p:spPr bwMode="auto">
          <a:xfrm>
            <a:off x="6745289" y="6164264"/>
            <a:ext cx="30956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0000CC"/>
                </a:solidFill>
                <a:ea typeface="楷体_GB2312" pitchFamily="49" charset="-122"/>
              </a:rPr>
              <a:t>比热不同</a:t>
            </a:r>
          </a:p>
        </p:txBody>
      </p:sp>
    </p:spTree>
    <p:extLst>
      <p:ext uri="{BB962C8B-B14F-4D97-AF65-F5344CB8AC3E}">
        <p14:creationId xmlns:p14="http://schemas.microsoft.com/office/powerpoint/2010/main" val="3726436030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51" grpId="0" animBg="1"/>
      <p:bldP spid="6152" grpId="0" animBg="1"/>
      <p:bldP spid="6205" grpId="0" animBg="1"/>
      <p:bldP spid="6206" grpId="0" animBg="1"/>
      <p:bldP spid="6207" grpId="0"/>
      <p:bldP spid="6208" grpId="0"/>
      <p:bldP spid="620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69" y="487680"/>
            <a:ext cx="9159240" cy="6197600"/>
          </a:xfrm>
          <a:prstGeom prst="rect">
            <a:avLst/>
          </a:prstGeom>
        </p:spPr>
      </p:pic>
      <p:pic>
        <p:nvPicPr>
          <p:cNvPr id="9218" name="图片 4" descr="说明: Z1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8" y="3428436"/>
            <a:ext cx="6299653" cy="325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9746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3" descr="说明: Z1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20" y="1049792"/>
            <a:ext cx="9062956" cy="497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7975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" descr="说明: Z1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3175"/>
            <a:ext cx="11966473" cy="62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706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 descr="说明: Z15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1569130"/>
            <a:ext cx="6305574" cy="400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93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3649</Words>
  <Application>Microsoft Office PowerPoint</Application>
  <PresentationFormat>宽屏</PresentationFormat>
  <Paragraphs>651</Paragraphs>
  <Slides>93</Slides>
  <Notes>7</Notes>
  <HiddenSlides>1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93</vt:i4>
      </vt:variant>
    </vt:vector>
  </HeadingPairs>
  <TitlesOfParts>
    <vt:vector size="111" baseType="lpstr">
      <vt:lpstr>仿宋_GB2312</vt:lpstr>
      <vt:lpstr>黑体</vt:lpstr>
      <vt:lpstr>华文细黑</vt:lpstr>
      <vt:lpstr>华文中宋</vt:lpstr>
      <vt:lpstr>楷体</vt:lpstr>
      <vt:lpstr>楷体_GB2312</vt:lpstr>
      <vt:lpstr>宋体</vt:lpstr>
      <vt:lpstr>微软雅黑</vt:lpstr>
      <vt:lpstr>Arial</vt:lpstr>
      <vt:lpstr>Calibri</vt:lpstr>
      <vt:lpstr>Calibri Light</vt:lpstr>
      <vt:lpstr>Courier New</vt:lpstr>
      <vt:lpstr>Garamond</vt:lpstr>
      <vt:lpstr>Tahoma</vt:lpstr>
      <vt:lpstr>Times New Roman</vt:lpstr>
      <vt:lpstr>Office 主题</vt:lpstr>
      <vt:lpstr>位图图像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35</cp:revision>
  <dcterms:created xsi:type="dcterms:W3CDTF">2020-09-01T00:43:44Z</dcterms:created>
  <dcterms:modified xsi:type="dcterms:W3CDTF">2020-09-03T08:23:40Z</dcterms:modified>
</cp:coreProperties>
</file>